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4" r:id="rId4"/>
    <p:sldId id="265" r:id="rId5"/>
    <p:sldId id="260" r:id="rId6"/>
    <p:sldId id="259" r:id="rId7"/>
    <p:sldId id="267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3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216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C7E6-CBCD-8049-A319-D5EE110E878A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3029-BF28-734F-ABB3-A6D2E642E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A2FFA-9519-E947-A77B-3629CB77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10/12/23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BA114-198C-2A45-8320-BA9851F6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C6B9B-694E-564C-ACDD-2B9AA1B3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6E5775B4-F0E7-4A48-BF5D-AF263FA2D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9DD850-EB65-E74F-922F-F4E9D2D6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FEA889-A0CE-A941-8DDA-4DB8664F5642}"/>
              </a:ext>
            </a:extLst>
          </p:cNvPr>
          <p:cNvGrpSpPr/>
          <p:nvPr userDrawn="1"/>
        </p:nvGrpSpPr>
        <p:grpSpPr>
          <a:xfrm>
            <a:off x="504918" y="7345394"/>
            <a:ext cx="603504" cy="402336"/>
            <a:chOff x="906957" y="5127686"/>
            <a:chExt cx="603504" cy="402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CD9B29-B374-DE4D-BDC9-04764A7F62B8}"/>
                </a:ext>
              </a:extLst>
            </p:cNvPr>
            <p:cNvSpPr/>
            <p:nvPr userDrawn="1"/>
          </p:nvSpPr>
          <p:spPr>
            <a:xfrm>
              <a:off x="906957" y="5131272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5B77AF-2853-E148-91FA-CD57B509FF2A}"/>
                </a:ext>
              </a:extLst>
            </p:cNvPr>
            <p:cNvSpPr/>
            <p:nvPr userDrawn="1"/>
          </p:nvSpPr>
          <p:spPr>
            <a:xfrm>
              <a:off x="1108125" y="5328854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44623E-5CCB-694E-8878-814010C76B70}"/>
                </a:ext>
              </a:extLst>
            </p:cNvPr>
            <p:cNvSpPr/>
            <p:nvPr userDrawn="1"/>
          </p:nvSpPr>
          <p:spPr>
            <a:xfrm>
              <a:off x="1309293" y="5127686"/>
              <a:ext cx="201168" cy="201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90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734DBAE-BB9B-FD48-B664-5EB48F2D2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864" y="295680"/>
            <a:ext cx="11299785" cy="427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baseline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33D3F-0958-F94B-9E02-539A512A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11145406" cy="484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cap="none" baseline="0">
                <a:solidFill>
                  <a:srgbClr val="0033A0"/>
                </a:solidFill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163956-4C83-984C-A689-1F794DE749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0183" y="748477"/>
            <a:ext cx="9376067" cy="29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 TITLE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362E85D-5CDF-4E49-AFA0-78C7A1A6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10/12/23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A50D111-FE8F-4149-B08C-546FF19A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BC774AA-71BE-6C45-A65E-F5CE5EF5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A315-6C17-0B47-8B21-CEA03B245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1" y="1364100"/>
            <a:ext cx="1024742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TRANSITION SLIDE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30D9-14CB-694B-8997-602B06B7E4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8320" y="3843775"/>
            <a:ext cx="8544560" cy="15690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transition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12FB7-6D54-AC4D-83AE-3BD293BC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30090399-1C1E-BD4A-8E6A-FE5581517C0F}" type="datetime1">
              <a:rPr lang="en-US" smtClean="0"/>
              <a:t>10/12/23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D7F5E-0CCF-9847-A64A-8EEA223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6D915-7298-9442-B8B6-23BFF06B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3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4429-E73B-2340-B580-E078B542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C029-675D-7A44-A487-3FF32FE84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E1BC-F6A3-EA4E-B3E5-A565CACB9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690" y="1526429"/>
            <a:ext cx="5255070" cy="46326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 marL="800089" indent="-342900">
              <a:buFont typeface="Wingdings" pitchFamily="2" charset="2"/>
              <a:buChar char="§"/>
              <a:defRPr sz="2000" b="0" i="0">
                <a:solidFill>
                  <a:schemeClr val="tx1"/>
                </a:solidFill>
                <a:latin typeface="Helvetica" pitchFamily="2" charset="0"/>
              </a:defRPr>
            </a:lvl2pPr>
            <a:lvl3pPr marL="1200127" indent="-285750">
              <a:buFont typeface="Wingdings" pitchFamily="2" charset="2"/>
              <a:buChar char="§"/>
              <a:defRPr sz="1800" b="0" i="0">
                <a:solidFill>
                  <a:schemeClr val="tx1"/>
                </a:solidFill>
                <a:latin typeface="Helvetica" pitchFamily="2" charset="0"/>
              </a:defRPr>
            </a:lvl3pPr>
            <a:lvl4pPr marL="1657316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4pPr>
            <a:lvl5pPr marL="2114504" indent="-285750">
              <a:buFont typeface="Wingdings" pitchFamily="2" charset="2"/>
              <a:buChar char="§"/>
              <a:defRPr sz="1600" b="0" i="0">
                <a:solidFill>
                  <a:schemeClr val="tx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9AB4A-BF54-FA45-9D55-ED7E8C819D4C}"/>
              </a:ext>
            </a:extLst>
          </p:cNvPr>
          <p:cNvCxnSpPr/>
          <p:nvPr userDrawn="1"/>
        </p:nvCxnSpPr>
        <p:spPr>
          <a:xfrm>
            <a:off x="6055056" y="1526429"/>
            <a:ext cx="0" cy="4464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23D19F-B1C3-B945-8ABB-858B92E5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10/12/23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642EC9-0F95-A74D-A043-CFE26461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A086A300-7DB0-5B4E-A6E2-FA87E1A0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1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536C5-7AE9-514B-86BE-D8C6A4B253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92973" y="1418332"/>
            <a:ext cx="6221787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 b="0" i="0">
                <a:latin typeface="Helvetica" pitchFamily="2" charset="0"/>
              </a:defRPr>
            </a:lvl2pPr>
            <a:lvl3pPr>
              <a:defRPr sz="2000" b="0" i="0">
                <a:latin typeface="Helvetica" pitchFamily="2" charset="0"/>
              </a:defRPr>
            </a:lvl3pPr>
            <a:lvl4pPr>
              <a:defRPr sz="1800" b="0" i="0">
                <a:latin typeface="Helvetica" pitchFamily="2" charset="0"/>
              </a:defRPr>
            </a:lvl4pPr>
            <a:lvl5pPr>
              <a:defRPr sz="1800" b="0" i="0">
                <a:latin typeface="Helvetica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PHOTO/Graphic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D17435-89D2-1F4E-A337-D4EF05657D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241" y="1425156"/>
            <a:ext cx="4258784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 sz="2400" b="0" i="0" cap="none" baseline="0">
                <a:solidFill>
                  <a:srgbClr val="0033A0"/>
                </a:solidFill>
                <a:latin typeface="Helvetica" pitchFamily="2" charset="0"/>
              </a:defRPr>
            </a:lvl1pPr>
            <a:lvl2pPr marL="800080" indent="-342891" algn="l">
              <a:buFont typeface="Wingdings" pitchFamily="2" charset="2"/>
              <a:buChar char="§"/>
              <a:defRPr sz="2000" b="0" i="0">
                <a:solidFill>
                  <a:srgbClr val="0033A0"/>
                </a:solidFill>
                <a:latin typeface="Helvetica" pitchFamily="2" charset="0"/>
              </a:defRPr>
            </a:lvl2pPr>
            <a:lvl3pPr marL="1257269" indent="-342891" algn="l">
              <a:buFont typeface="Wingdings" pitchFamily="2" charset="2"/>
              <a:buChar char="§"/>
              <a:defRPr sz="1800" b="0" i="0">
                <a:solidFill>
                  <a:srgbClr val="0033A0"/>
                </a:solidFill>
                <a:latin typeface="Helvetica" pitchFamily="2" charset="0"/>
              </a:defRPr>
            </a:lvl3pPr>
            <a:lvl4pPr marL="1657309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4pPr>
            <a:lvl5pPr marL="2114498" indent="-285744" algn="l">
              <a:buFont typeface="Wingdings" pitchFamily="2" charset="2"/>
              <a:buChar char="§"/>
              <a:defRPr sz="1600" b="0" i="0">
                <a:solidFill>
                  <a:srgbClr val="0033A0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0FA85E-7020-944A-93D6-38523D0FA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F0B0244-DDA8-354B-831E-B982B73B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10/12/23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E4EE142-64BB-C541-B03B-A0D0D0FA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47CC76F-1256-034D-9B97-4F8365FA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7C9EE3-2405-8C46-8F1C-9CB7FA23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4330CA1-C44D-C84F-9915-8950D209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3436" y="6450023"/>
            <a:ext cx="843219" cy="365125"/>
          </a:xfrm>
        </p:spPr>
        <p:txBody>
          <a:bodyPr/>
          <a:lstStyle/>
          <a:p>
            <a:fld id="{4067DEB8-8EE7-8C4F-8D0A-D2FDC8E7669E}" type="datetime1">
              <a:rPr lang="en-US" smtClean="0">
                <a:latin typeface="Helvetica" pitchFamily="2" charset="0"/>
              </a:rPr>
              <a:t>10/12/23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6FCA695-0ECC-AC44-B73B-FF825B1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2865" y="6442874"/>
            <a:ext cx="4691605" cy="365125"/>
          </a:xfrm>
        </p:spPr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E64D6BC-B304-4644-A724-A84DE862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528" y="6450023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2C740-F8C1-FF46-8CA9-BD5F4BF0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Helvetica" pitchFamily="2" charset="0"/>
              </a:defRPr>
            </a:lvl1pPr>
          </a:lstStyle>
          <a:p>
            <a:fld id="{6D56DF8E-A258-7144-8E54-7BB18F4B4455}" type="datetime1">
              <a:rPr lang="en-US" smtClean="0"/>
              <a:t>10/12/23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E1F79D-61BE-A741-9261-0739EE05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9ACF0-3D9F-FB45-A2F7-2DEB2564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0F86FC-35DC-2846-A754-69CEAC93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0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5A66-0C4D-E74B-A752-506B36EED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996" y="6446291"/>
            <a:ext cx="8432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6"/>
                </a:solidFill>
              </a:defRPr>
            </a:lvl1pPr>
          </a:lstStyle>
          <a:p>
            <a:fld id="{353451E3-4F41-1445-87BC-F9CDA16C100D}" type="datetime1">
              <a:rPr lang="en-US" smtClean="0">
                <a:latin typeface="Helvetica" pitchFamily="2" charset="0"/>
              </a:rPr>
              <a:pPr/>
              <a:t>10/12/23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37071-1953-F449-9911-5C43C3CE9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5291" y="6447155"/>
            <a:ext cx="4644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accent6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Edit footer to add department / title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4E634-0D26-394D-BB12-B982CDF63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64658" y="6446291"/>
            <a:ext cx="460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accent6"/>
                </a:solidFill>
                <a:latin typeface="Helvetica" pitchFamily="2" charset="0"/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F49C8A26-9D16-E04A-980E-5DD0108F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599090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DF2674-7339-C84F-B2D7-B4544D96B62B}"/>
              </a:ext>
            </a:extLst>
          </p:cNvPr>
          <p:cNvCxnSpPr/>
          <p:nvPr userDrawn="1"/>
        </p:nvCxnSpPr>
        <p:spPr>
          <a:xfrm>
            <a:off x="9924902" y="6446291"/>
            <a:ext cx="0" cy="3651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739F3-1551-AA48-B130-A5C00E7AFF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75320" y="7043604"/>
            <a:ext cx="1493900" cy="43871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F36C05F-ED3A-A549-A054-FE0517623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671" y="5127686"/>
            <a:ext cx="10371794" cy="804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3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49" r:id="rId3"/>
    <p:sldLayoutId id="2147483652" r:id="rId4"/>
    <p:sldLayoutId id="2147483656" r:id="rId5"/>
    <p:sldLayoutId id="2147483660" r:id="rId6"/>
    <p:sldLayoutId id="2147483659" r:id="rId7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6000" b="0" i="0" kern="1200" cap="all" baseline="0">
          <a:solidFill>
            <a:schemeClr val="bg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Tx/>
        <a:buNone/>
        <a:defRPr sz="2800" b="0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693680"/>
            <a:ext cx="10515600" cy="4424856"/>
          </a:xfrm>
        </p:spPr>
        <p:txBody>
          <a:bodyPr/>
          <a:lstStyle/>
          <a:p>
            <a:pPr algn="ctr"/>
            <a:r>
              <a:rPr lang="en-US" sz="5100" dirty="0"/>
              <a:t>“Pathways to Discovery”</a:t>
            </a:r>
            <a:br>
              <a:rPr lang="en-US" sz="5100" dirty="0"/>
            </a:br>
            <a:br>
              <a:rPr lang="en-US" sz="3600" dirty="0">
                <a:latin typeface="+mn-lt"/>
              </a:rPr>
            </a:br>
            <a:r>
              <a:rPr lang="en-US" sz="4000" dirty="0">
                <a:latin typeface="+mn-lt"/>
              </a:rPr>
              <a:t>Exploring transdisciplinary Learning with Primary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9C6F-ECC6-AA47-99B8-36EBA5F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71" y="4803159"/>
            <a:ext cx="10371794" cy="80459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Matthew Strandmark | Education Archivist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99974-1720-2D7F-1C61-7D8654A9D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312" y="5298759"/>
            <a:ext cx="3279375" cy="8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8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Teaching with primary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B4337-C608-5543-B1A7-4245F637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5" y="1413165"/>
            <a:ext cx="4134732" cy="48496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 the Teaching with Primary Sources (TPS) movement</a:t>
            </a:r>
          </a:p>
          <a:p>
            <a:endParaRPr lang="en-US" dirty="0"/>
          </a:p>
          <a:p>
            <a:r>
              <a:rPr lang="en-US" dirty="0"/>
              <a:t>- Program at UK Libraries</a:t>
            </a:r>
          </a:p>
          <a:p>
            <a:endParaRPr lang="en-US" dirty="0"/>
          </a:p>
          <a:p>
            <a:r>
              <a:rPr lang="en-US" dirty="0"/>
              <a:t>- Primary Source Information Literacy Guidelines</a:t>
            </a:r>
          </a:p>
          <a:p>
            <a:endParaRPr lang="en-US" dirty="0"/>
          </a:p>
          <a:p>
            <a:r>
              <a:rPr lang="en-US" dirty="0"/>
              <a:t>- Commitment to student success and faculty support</a:t>
            </a:r>
          </a:p>
          <a:p>
            <a:endParaRPr lang="en-US" dirty="0"/>
          </a:p>
          <a:p>
            <a:r>
              <a:rPr lang="en-US" dirty="0"/>
              <a:t>- Skills-based teaching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C5B3-A39C-C14E-915B-975941F5877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TPS program progress and growth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4718" y="6385626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98ED3C-EE8B-93B8-A026-7D6310EA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741" y="1413165"/>
            <a:ext cx="6510395" cy="43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7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FAB3-CB71-D792-5C8D-A9676B15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of </a:t>
            </a:r>
            <a:r>
              <a:rPr lang="en-US" dirty="0" err="1"/>
              <a:t>tek</a:t>
            </a:r>
            <a:r>
              <a:rPr lang="en-US" dirty="0"/>
              <a:t> at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D2D4-0BA9-F184-CEED-95D3FF0A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4" y="1413165"/>
            <a:ext cx="5531750" cy="4849638"/>
          </a:xfrm>
        </p:spPr>
        <p:txBody>
          <a:bodyPr/>
          <a:lstStyle/>
          <a:p>
            <a:r>
              <a:rPr lang="en-US" dirty="0"/>
              <a:t>- Focus on student learning and applying transdisciplinary approaches to our biggest issues.</a:t>
            </a:r>
          </a:p>
          <a:p>
            <a:endParaRPr lang="en-US" dirty="0"/>
          </a:p>
          <a:p>
            <a:r>
              <a:rPr lang="en-US" dirty="0"/>
              <a:t>- Teaching skills that allow students to be flexible, adaptable, employable.</a:t>
            </a:r>
          </a:p>
          <a:p>
            <a:endParaRPr lang="en-US" dirty="0"/>
          </a:p>
          <a:p>
            <a:r>
              <a:rPr lang="en-US" dirty="0"/>
              <a:t>- Creating and building connections with local communities.</a:t>
            </a:r>
          </a:p>
          <a:p>
            <a:endParaRPr lang="en-US" dirty="0"/>
          </a:p>
          <a:p>
            <a:r>
              <a:rPr lang="en-US" dirty="0"/>
              <a:t>- A clear emphasis on collaboration.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0D92D-4E62-0745-A84F-2659C554B18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Connections between TPS and Transdisciplinary learning</a:t>
            </a:r>
          </a:p>
        </p:txBody>
      </p:sp>
      <p:pic>
        <p:nvPicPr>
          <p:cNvPr id="1026" name="Picture 2" descr="tek webpage">
            <a:extLst>
              <a:ext uri="{FF2B5EF4-FFF2-40B4-BE49-F238E27FC236}">
                <a16:creationId xmlns:a16="http://schemas.microsoft.com/office/drawing/2014/main" id="{12D247D3-8B15-B90A-C4FC-CBE41E4A1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6535" r="25333" b="14750"/>
          <a:stretch/>
        </p:blipFill>
        <p:spPr bwMode="auto">
          <a:xfrm>
            <a:off x="6096000" y="1499465"/>
            <a:ext cx="4770050" cy="449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0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B022D-21A4-0266-83F3-F64FAB9A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30753"/>
            <a:ext cx="10637520" cy="854240"/>
          </a:xfrm>
        </p:spPr>
        <p:txBody>
          <a:bodyPr/>
          <a:lstStyle/>
          <a:p>
            <a:r>
              <a:rPr lang="en-US" dirty="0"/>
              <a:t>Issues &amp; misconceptions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2F9B4-3A55-F65E-E0D6-6CE6ECD3833F}"/>
              </a:ext>
            </a:extLst>
          </p:cNvPr>
          <p:cNvSpPr txBox="1"/>
          <p:nvPr/>
        </p:nvSpPr>
        <p:spPr>
          <a:xfrm>
            <a:off x="857794" y="1347784"/>
            <a:ext cx="10972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“Archives/primary sources are only useful for classes with a historical focus.”</a:t>
            </a:r>
          </a:p>
          <a:p>
            <a:endParaRPr lang="en-US" sz="3200" dirty="0"/>
          </a:p>
          <a:p>
            <a:r>
              <a:rPr lang="en-US" sz="3200" dirty="0"/>
              <a:t>“Archives/primary sources are heavily restricted and difficult to access.”</a:t>
            </a:r>
          </a:p>
          <a:p>
            <a:endParaRPr lang="en-US" sz="3200" dirty="0"/>
          </a:p>
          <a:p>
            <a:r>
              <a:rPr lang="en-US" sz="3200" dirty="0"/>
              <a:t>“Students won’t connect with or understand archives.”</a:t>
            </a:r>
          </a:p>
          <a:p>
            <a:endParaRPr lang="en-US" sz="3200" dirty="0"/>
          </a:p>
          <a:p>
            <a:r>
              <a:rPr lang="en-US" sz="3200" dirty="0"/>
              <a:t>“It’s too difficult to make room for archives projects or assignments in my course.”</a:t>
            </a:r>
          </a:p>
        </p:txBody>
      </p:sp>
    </p:spTree>
    <p:extLst>
      <p:ext uri="{BB962C8B-B14F-4D97-AF65-F5344CB8AC3E}">
        <p14:creationId xmlns:p14="http://schemas.microsoft.com/office/powerpoint/2010/main" val="203575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33BDA-43E3-EB45-A8C2-0028BE2ADA8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241" y="1425156"/>
            <a:ext cx="3720114" cy="48736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- Archives used to inform student’s understanding of medical ethics</a:t>
            </a:r>
          </a:p>
          <a:p>
            <a:endParaRPr lang="en-US" dirty="0"/>
          </a:p>
          <a:p>
            <a:r>
              <a:rPr lang="en-US" dirty="0"/>
              <a:t>- E.G. Searle &amp; Co. birth control trials in Appalachia</a:t>
            </a:r>
          </a:p>
          <a:p>
            <a:endParaRPr lang="en-US" dirty="0"/>
          </a:p>
          <a:p>
            <a:r>
              <a:rPr lang="en-US" dirty="0"/>
              <a:t>-  Pre-med and nursing students</a:t>
            </a:r>
          </a:p>
          <a:p>
            <a:endParaRPr lang="en-US" dirty="0"/>
          </a:p>
          <a:p>
            <a:r>
              <a:rPr lang="en-US" dirty="0"/>
              <a:t>- Respect and care – learning empathy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81BE10-6BFC-FB4E-B6A4-46EE0B70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 305 – Health Care ethics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A6EEF-0A40-164D-B515-6A8399FF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4778" y="6316834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5</a:t>
            </a:fld>
            <a:endParaRPr lang="en-US"/>
          </a:p>
        </p:txBody>
      </p:sp>
      <p:pic>
        <p:nvPicPr>
          <p:cNvPr id="2054" name="Picture 6" descr="Frontier Nursing University History | Frontier Nursing University">
            <a:extLst>
              <a:ext uri="{FF2B5EF4-FFF2-40B4-BE49-F238E27FC236}">
                <a16:creationId xmlns:a16="http://schemas.microsoft.com/office/drawing/2014/main" id="{73D5306A-FEF7-942B-827B-F3B8705B2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65" y="1425156"/>
            <a:ext cx="3851149" cy="40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entucky 'Angels on Horseback' set example in family health care – The  Militant">
            <a:extLst>
              <a:ext uri="{FF2B5EF4-FFF2-40B4-BE49-F238E27FC236}">
                <a16:creationId xmlns:a16="http://schemas.microsoft.com/office/drawing/2014/main" id="{6B34FA23-96E8-877D-2156-8B2B050E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138" y="3635352"/>
            <a:ext cx="3901508" cy="2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2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97F11E-9BA6-79E2-ACFE-E3AFBB789BD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241" y="1425156"/>
            <a:ext cx="4258784" cy="4873625"/>
          </a:xfrm>
        </p:spPr>
        <p:txBody>
          <a:bodyPr/>
          <a:lstStyle/>
          <a:p>
            <a:r>
              <a:rPr lang="en-US" dirty="0"/>
              <a:t>- Archives as inspiration for creative projects</a:t>
            </a:r>
          </a:p>
          <a:p>
            <a:endParaRPr lang="en-US" dirty="0"/>
          </a:p>
          <a:p>
            <a:r>
              <a:rPr lang="en-US" dirty="0"/>
              <a:t>- Individualized research and a new approach for students</a:t>
            </a:r>
          </a:p>
          <a:p>
            <a:endParaRPr lang="en-US" dirty="0"/>
          </a:p>
          <a:p>
            <a:r>
              <a:rPr lang="en-US" dirty="0"/>
              <a:t>- Archives as content to explore themes and emotions</a:t>
            </a:r>
          </a:p>
          <a:p>
            <a:endParaRPr lang="en-US" dirty="0"/>
          </a:p>
          <a:p>
            <a:r>
              <a:rPr lang="en-US" dirty="0"/>
              <a:t>- Value of local, family, and historical ties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4C3FACC-9FAB-0434-6BEC-5FA1075A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17363"/>
            <a:ext cx="10637520" cy="854240"/>
          </a:xfrm>
        </p:spPr>
        <p:txBody>
          <a:bodyPr/>
          <a:lstStyle/>
          <a:p>
            <a:r>
              <a:rPr lang="en-US" dirty="0"/>
              <a:t>ENG 506 – Poetry/Creative writing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CE22-F9CA-804C-B9F9-DD08D89A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3207" y="5855112"/>
            <a:ext cx="269996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Photograph credit: Frank X Walker</a:t>
            </a:r>
          </a:p>
        </p:txBody>
      </p:sp>
      <p:pic>
        <p:nvPicPr>
          <p:cNvPr id="3078" name="Picture 6" descr="Frank X Walker - Affrilachian Poet, Educator, Author of Black Box, Buffalo  Dance: the Journey of York, and Affrilachia">
            <a:extLst>
              <a:ext uri="{FF2B5EF4-FFF2-40B4-BE49-F238E27FC236}">
                <a16:creationId xmlns:a16="http://schemas.microsoft.com/office/drawing/2014/main" id="{D83DFE48-C5C2-7B49-0E20-C30D499A85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325" y="1730853"/>
            <a:ext cx="6221412" cy="41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1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33BDA-43E3-EB45-A8C2-0028BE2ADA8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- Archives as a tool to understand knowledge creation and dissemination</a:t>
            </a:r>
          </a:p>
          <a:p>
            <a:endParaRPr lang="en-US" dirty="0"/>
          </a:p>
          <a:p>
            <a:r>
              <a:rPr lang="en-US" dirty="0"/>
              <a:t>- Focus on critical thinking, bias, and a modern approach</a:t>
            </a:r>
          </a:p>
          <a:p>
            <a:endParaRPr lang="en-US" dirty="0"/>
          </a:p>
          <a:p>
            <a:r>
              <a:rPr lang="en-US" dirty="0"/>
              <a:t>- Making local connections for students/campus resources</a:t>
            </a:r>
          </a:p>
          <a:p>
            <a:endParaRPr lang="en-US" dirty="0"/>
          </a:p>
          <a:p>
            <a:r>
              <a:rPr lang="en-US" dirty="0"/>
              <a:t>- The “wow” factor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81BE10-6BFC-FB4E-B6A4-46EE0B70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 140 – Knowledge &amp; Society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A6EEF-0A40-164D-B515-6A8399FF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4778" y="6316834"/>
            <a:ext cx="460552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03FA0C0F-D984-60EC-BC0A-DDBAE44794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17" y="1521421"/>
            <a:ext cx="5858908" cy="439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F723D60A-12B0-CDF3-A557-EF3EA780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4627" y="5910947"/>
            <a:ext cx="2432455" cy="365125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Photo credit: Dr. Zada </a:t>
            </a:r>
            <a:r>
              <a:rPr lang="en-US" dirty="0" err="1">
                <a:latin typeface="Helvetica" pitchFamily="2" charset="0"/>
              </a:rPr>
              <a:t>Komara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17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28F43-DA49-164C-9105-CCFE6337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86736"/>
            <a:ext cx="10637520" cy="854240"/>
          </a:xfrm>
        </p:spPr>
        <p:txBody>
          <a:bodyPr/>
          <a:lstStyle/>
          <a:p>
            <a:r>
              <a:rPr lang="en-US" dirty="0"/>
              <a:t>Outcomes &amp;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2EA3A-5C47-D516-D6EA-27410F4EDE55}"/>
              </a:ext>
            </a:extLst>
          </p:cNvPr>
          <p:cNvSpPr txBox="1"/>
          <p:nvPr/>
        </p:nvSpPr>
        <p:spPr>
          <a:xfrm>
            <a:off x="857794" y="1347784"/>
            <a:ext cx="10972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Start with the skill or idea you want to teach, rather than the materials.</a:t>
            </a:r>
          </a:p>
          <a:p>
            <a:endParaRPr lang="en-US" sz="3200" dirty="0"/>
          </a:p>
          <a:p>
            <a:r>
              <a:rPr lang="en-US" sz="3200" dirty="0"/>
              <a:t>- Promote empathy, critical thinking, and communication.</a:t>
            </a:r>
          </a:p>
          <a:p>
            <a:endParaRPr lang="en-US" sz="3200" dirty="0"/>
          </a:p>
          <a:p>
            <a:r>
              <a:rPr lang="en-US" sz="3200" dirty="0"/>
              <a:t>- Allow students to explore and navigate new terrain.</a:t>
            </a:r>
          </a:p>
          <a:p>
            <a:endParaRPr lang="en-US" sz="3200" dirty="0"/>
          </a:p>
          <a:p>
            <a:r>
              <a:rPr lang="en-US" sz="3200" dirty="0"/>
              <a:t>- See archivists and librarians as partners in teaching and learning.</a:t>
            </a:r>
          </a:p>
        </p:txBody>
      </p:sp>
    </p:spTree>
    <p:extLst>
      <p:ext uri="{BB962C8B-B14F-4D97-AF65-F5344CB8AC3E}">
        <p14:creationId xmlns:p14="http://schemas.microsoft.com/office/powerpoint/2010/main" val="127048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B960EA-332C-A44F-A627-0A0B6544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815941"/>
            <a:ext cx="10637520" cy="854240"/>
          </a:xfrm>
        </p:spPr>
        <p:txBody>
          <a:bodyPr/>
          <a:lstStyle/>
          <a:p>
            <a:r>
              <a:rPr lang="en-US" dirty="0"/>
              <a:t>Learn more: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5E1E3F-2A20-B8A2-69A3-CF3E62E190F2}"/>
              </a:ext>
            </a:extLst>
          </p:cNvPr>
          <p:cNvSpPr txBox="1">
            <a:spLocks/>
          </p:cNvSpPr>
          <p:nvPr/>
        </p:nvSpPr>
        <p:spPr>
          <a:xfrm>
            <a:off x="806670" y="1048242"/>
            <a:ext cx="10515600" cy="4424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cap="all" baseline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Matthew Strandmark</a:t>
            </a:r>
          </a:p>
          <a:p>
            <a:endParaRPr lang="en-US" sz="4000" dirty="0">
              <a:latin typeface="+mn-lt"/>
            </a:endParaRPr>
          </a:p>
          <a:p>
            <a:r>
              <a:rPr lang="en-US" sz="4000" dirty="0" err="1">
                <a:latin typeface="+mn-lt"/>
              </a:rPr>
              <a:t>mstrandmark@uky.edu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3451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 Brand Color Set">
      <a:dk1>
        <a:srgbClr val="0033A0"/>
      </a:dk1>
      <a:lt1>
        <a:srgbClr val="FFFFFF"/>
      </a:lt1>
      <a:dk2>
        <a:srgbClr val="1B365D"/>
      </a:dk2>
      <a:lt2>
        <a:srgbClr val="DCDDDE"/>
      </a:lt2>
      <a:accent1>
        <a:srgbClr val="1E8AFF"/>
      </a:accent1>
      <a:accent2>
        <a:srgbClr val="FFA360"/>
      </a:accent2>
      <a:accent3>
        <a:srgbClr val="4CBCC0"/>
      </a:accent3>
      <a:accent4>
        <a:srgbClr val="FFC000"/>
      </a:accent4>
      <a:accent5>
        <a:srgbClr val="B1C9E8"/>
      </a:accent5>
      <a:accent6>
        <a:srgbClr val="D6D2C3"/>
      </a:accent6>
      <a:hlink>
        <a:srgbClr val="0C3AA7"/>
      </a:hlink>
      <a:folHlink>
        <a:srgbClr val="2247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 Blue Speckle PowerPoint Template 16x9" id="{EDD7F30A-B8B4-7543-86C7-2433AB860907}" vid="{91E28251-BC54-7142-9F53-A4C9FF9332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</TotalTime>
  <Words>376</Words>
  <Application>Microsoft Macintosh PowerPoint</Application>
  <PresentationFormat>Widescreen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Helvetica</vt:lpstr>
      <vt:lpstr>Wingdings</vt:lpstr>
      <vt:lpstr>Office Theme</vt:lpstr>
      <vt:lpstr>“Pathways to Discovery”  Exploring transdisciplinary Learning with Primary Sources</vt:lpstr>
      <vt:lpstr>Teaching with primary sources</vt:lpstr>
      <vt:lpstr>Goals of tek at UK</vt:lpstr>
      <vt:lpstr>Issues &amp; misconceptions</vt:lpstr>
      <vt:lpstr>PHI 305 – Health Care ethics</vt:lpstr>
      <vt:lpstr>ENG 506 – Poetry/Creative writing</vt:lpstr>
      <vt:lpstr>Hon 140 – Knowledge &amp; Society</vt:lpstr>
      <vt:lpstr>Outcomes &amp; goals</vt:lpstr>
      <vt:lpstr>Learn more: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“Pathways to Discovery”  Exploring transdisciplinary Learning with Primary Sources</dc:title>
  <dc:creator>Strandmark, Matthew S.</dc:creator>
  <cp:lastModifiedBy>Strandmark, Matthew S.</cp:lastModifiedBy>
  <cp:revision>3</cp:revision>
  <dcterms:created xsi:type="dcterms:W3CDTF">2023-10-12T14:08:03Z</dcterms:created>
  <dcterms:modified xsi:type="dcterms:W3CDTF">2023-10-13T01:41:07Z</dcterms:modified>
</cp:coreProperties>
</file>