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
      <p:font typeface="Montserrat ExtraBold" panose="00000900000000000000" pitchFamily="2" charset="0"/>
      <p:bold r:id="rId21"/>
      <p:boldItalic r:id="rId22"/>
    </p:embeddedFont>
    <p:embeddedFont>
      <p:font typeface="Montserrat ExtraLight" panose="00000300000000000000" pitchFamily="2" charset="0"/>
      <p:regular r:id="rId23"/>
      <p:bold r:id="rId24"/>
      <p:italic r:id="rId25"/>
      <p:boldItalic r:id="rId26"/>
    </p:embeddedFont>
    <p:embeddedFont>
      <p:font typeface="Montserrat Medium" panose="000006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ba62d566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ba62d566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89009163c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89009163c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8ba62d566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8ba62d566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f9262ee2f_0_26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f9262ee2f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29023341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29023341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Maybe start with a quote about AI and higher education?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f9262ee2f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f9262ee2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stats or numbers to share that illustrate the landscape?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8ba62d566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8ba62d566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f9262ee2f_0_26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 sz="1150">
                <a:solidFill>
                  <a:schemeClr val="dk1"/>
                </a:solidFill>
                <a:latin typeface="Montserrat"/>
                <a:ea typeface="Montserrat"/>
                <a:cs typeface="Montserrat"/>
                <a:sym typeface="Montserrat"/>
              </a:rPr>
              <a:t>The Framework offered here is called a framework intentionally because it is based on a cluster of interconnected core concepts, with flexible options for implementation, rather than on a set of standards or learning outcomes, or any prescriptive enumeration of skills.</a:t>
            </a:r>
            <a:endParaRPr sz="115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5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50">
                <a:solidFill>
                  <a:schemeClr val="dk1"/>
                </a:solidFill>
                <a:latin typeface="Montserrat"/>
                <a:ea typeface="Montserrat"/>
                <a:cs typeface="Montserrat"/>
                <a:sym typeface="Montserrat"/>
              </a:rPr>
              <a:t>At the heart of this Framework are conceptual understandings that organize many other concepts and ideas about information, research, and scholarship into a coherent whole.</a:t>
            </a:r>
            <a:endParaRPr sz="1150">
              <a:solidFill>
                <a:schemeClr val="dk1"/>
              </a:solidFill>
              <a:latin typeface="Montserrat"/>
              <a:ea typeface="Montserrat"/>
              <a:cs typeface="Montserrat"/>
              <a:sym typeface="Montserrat"/>
            </a:endParaRPr>
          </a:p>
          <a:p>
            <a:pPr marL="0" lvl="0" indent="0" algn="l" rtl="0">
              <a:spcBef>
                <a:spcPts val="0"/>
              </a:spcBef>
              <a:spcAft>
                <a:spcPts val="0"/>
              </a:spcAft>
              <a:buNone/>
            </a:pPr>
            <a:endParaRPr sz="1050">
              <a:solidFill>
                <a:schemeClr val="dk1"/>
              </a:solidFill>
              <a:highlight>
                <a:srgbClr val="FFFFFF"/>
              </a:highlight>
            </a:endParaRPr>
          </a:p>
          <a:p>
            <a:pPr marL="0" lvl="0" indent="0" algn="l" rtl="0">
              <a:spcBef>
                <a:spcPts val="0"/>
              </a:spcBef>
              <a:spcAft>
                <a:spcPts val="0"/>
              </a:spcAft>
              <a:buNone/>
            </a:pPr>
            <a:endParaRPr sz="1050">
              <a:solidFill>
                <a:schemeClr val="dk1"/>
              </a:solidFill>
              <a:highlight>
                <a:srgbClr val="FFFFFF"/>
              </a:highlight>
            </a:endParaRPr>
          </a:p>
          <a:p>
            <a:pPr marL="0" lvl="0" indent="0" algn="l" rtl="0">
              <a:spcBef>
                <a:spcPts val="0"/>
              </a:spcBef>
              <a:spcAft>
                <a:spcPts val="0"/>
              </a:spcAft>
              <a:buNone/>
            </a:pPr>
            <a:endParaRPr sz="1050">
              <a:solidFill>
                <a:schemeClr val="dk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f9262ee2f_0_26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f9262ee2f_0_26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9009163c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89009163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8ba62d5664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8ba62d566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9009163c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9009163c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0" y="1634425"/>
            <a:ext cx="5302500" cy="1116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0" y="3094475"/>
            <a:ext cx="3570900" cy="5670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defRPr>
            </a:lvl1pPr>
            <a:lvl2pPr marL="914400" lvl="1" indent="-342900" algn="ctr">
              <a:spcBef>
                <a:spcPts val="1600"/>
              </a:spcBef>
              <a:spcAft>
                <a:spcPts val="0"/>
              </a:spcAft>
              <a:buClr>
                <a:schemeClr val="accent1"/>
              </a:buClr>
              <a:buSzPts val="1800"/>
              <a:buChar char="○"/>
              <a:defRPr sz="1800">
                <a:solidFill>
                  <a:schemeClr val="accent1"/>
                </a:solidFill>
              </a:defRPr>
            </a:lvl2pPr>
            <a:lvl3pPr marL="1371600" lvl="2" indent="-342900" algn="ctr">
              <a:spcBef>
                <a:spcPts val="1600"/>
              </a:spcBef>
              <a:spcAft>
                <a:spcPts val="0"/>
              </a:spcAft>
              <a:buClr>
                <a:schemeClr val="accent1"/>
              </a:buClr>
              <a:buSzPts val="1800"/>
              <a:buChar char="■"/>
              <a:defRPr sz="1800">
                <a:solidFill>
                  <a:schemeClr val="accent1"/>
                </a:solidFill>
              </a:defRPr>
            </a:lvl3pPr>
            <a:lvl4pPr marL="1828800" lvl="3" indent="-342900" algn="ctr">
              <a:spcBef>
                <a:spcPts val="1600"/>
              </a:spcBef>
              <a:spcAft>
                <a:spcPts val="0"/>
              </a:spcAft>
              <a:buClr>
                <a:schemeClr val="accent1"/>
              </a:buClr>
              <a:buSzPts val="1800"/>
              <a:buChar char="●"/>
              <a:defRPr sz="1800">
                <a:solidFill>
                  <a:schemeClr val="accent1"/>
                </a:solidFill>
              </a:defRPr>
            </a:lvl4pPr>
            <a:lvl5pPr marL="2286000" lvl="4" indent="-342900" algn="ctr">
              <a:spcBef>
                <a:spcPts val="1600"/>
              </a:spcBef>
              <a:spcAft>
                <a:spcPts val="0"/>
              </a:spcAft>
              <a:buClr>
                <a:schemeClr val="accent1"/>
              </a:buClr>
              <a:buSzPts val="1800"/>
              <a:buChar char="○"/>
              <a:defRPr sz="1800">
                <a:solidFill>
                  <a:schemeClr val="accent1"/>
                </a:solidFill>
              </a:defRPr>
            </a:lvl5pPr>
            <a:lvl6pPr marL="2743200" lvl="5" indent="-342900" algn="ctr">
              <a:spcBef>
                <a:spcPts val="1600"/>
              </a:spcBef>
              <a:spcAft>
                <a:spcPts val="0"/>
              </a:spcAft>
              <a:buClr>
                <a:schemeClr val="accent1"/>
              </a:buClr>
              <a:buSzPts val="1800"/>
              <a:buChar char="■"/>
              <a:defRPr sz="1800">
                <a:solidFill>
                  <a:schemeClr val="accent1"/>
                </a:solidFill>
              </a:defRPr>
            </a:lvl6pPr>
            <a:lvl7pPr marL="3200400" lvl="6" indent="-342900" algn="ctr">
              <a:spcBef>
                <a:spcPts val="1600"/>
              </a:spcBef>
              <a:spcAft>
                <a:spcPts val="0"/>
              </a:spcAft>
              <a:buClr>
                <a:schemeClr val="accent1"/>
              </a:buClr>
              <a:buSzPts val="1800"/>
              <a:buChar char="●"/>
              <a:defRPr sz="1800">
                <a:solidFill>
                  <a:schemeClr val="accent1"/>
                </a:solidFill>
              </a:defRPr>
            </a:lvl7pPr>
            <a:lvl8pPr marL="3657600" lvl="7" indent="-342900" algn="ctr">
              <a:spcBef>
                <a:spcPts val="1600"/>
              </a:spcBef>
              <a:spcAft>
                <a:spcPts val="0"/>
              </a:spcAft>
              <a:buClr>
                <a:schemeClr val="accent1"/>
              </a:buClr>
              <a:buSzPts val="1800"/>
              <a:buChar char="○"/>
              <a:defRPr sz="1800">
                <a:solidFill>
                  <a:schemeClr val="accent1"/>
                </a:solidFill>
              </a:defRPr>
            </a:lvl8pPr>
            <a:lvl9pPr marL="4114800" lvl="8" indent="-342900" algn="ctr">
              <a:spcBef>
                <a:spcPts val="1600"/>
              </a:spcBef>
              <a:spcAft>
                <a:spcPts val="1600"/>
              </a:spcAft>
              <a:buClr>
                <a:schemeClr val="accent1"/>
              </a:buClr>
              <a:buSzPts val="1800"/>
              <a:buChar char="■"/>
              <a:defRPr sz="1800">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CAPTION_ONLY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3" name="Google Shape;43;p13"/>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chemeClr val="lt1"/>
              </a:buClr>
              <a:buSzPts val="1150"/>
              <a:buChar char="●"/>
              <a:defRPr sz="1150">
                <a:solidFill>
                  <a:schemeClr val="lt1"/>
                </a:solidFill>
              </a:defRPr>
            </a:lvl1pPr>
            <a:lvl2pPr marL="914400" lvl="1" indent="-301625" rtl="0">
              <a:spcBef>
                <a:spcPts val="1600"/>
              </a:spcBef>
              <a:spcAft>
                <a:spcPts val="0"/>
              </a:spcAft>
              <a:buClr>
                <a:schemeClr val="lt1"/>
              </a:buClr>
              <a:buSzPts val="1150"/>
              <a:buChar char="○"/>
              <a:defRPr sz="1150">
                <a:solidFill>
                  <a:schemeClr val="lt1"/>
                </a:solidFill>
              </a:defRPr>
            </a:lvl2pPr>
            <a:lvl3pPr marL="1371600" lvl="2" indent="-301625" rtl="0">
              <a:spcBef>
                <a:spcPts val="1600"/>
              </a:spcBef>
              <a:spcAft>
                <a:spcPts val="0"/>
              </a:spcAft>
              <a:buClr>
                <a:schemeClr val="lt1"/>
              </a:buClr>
              <a:buSzPts val="1150"/>
              <a:buChar char="■"/>
              <a:defRPr sz="1150">
                <a:solidFill>
                  <a:schemeClr val="lt1"/>
                </a:solidFill>
              </a:defRPr>
            </a:lvl3pPr>
            <a:lvl4pPr marL="1828800" lvl="3" indent="-301625" rtl="0">
              <a:spcBef>
                <a:spcPts val="1600"/>
              </a:spcBef>
              <a:spcAft>
                <a:spcPts val="0"/>
              </a:spcAft>
              <a:buClr>
                <a:schemeClr val="lt1"/>
              </a:buClr>
              <a:buSzPts val="1150"/>
              <a:buChar char="●"/>
              <a:defRPr sz="1150">
                <a:solidFill>
                  <a:schemeClr val="lt1"/>
                </a:solidFill>
              </a:defRPr>
            </a:lvl4pPr>
            <a:lvl5pPr marL="2286000" lvl="4" indent="-301625" rtl="0">
              <a:spcBef>
                <a:spcPts val="1600"/>
              </a:spcBef>
              <a:spcAft>
                <a:spcPts val="0"/>
              </a:spcAft>
              <a:buClr>
                <a:schemeClr val="lt1"/>
              </a:buClr>
              <a:buSzPts val="1150"/>
              <a:buChar char="○"/>
              <a:defRPr sz="1150">
                <a:solidFill>
                  <a:schemeClr val="lt1"/>
                </a:solidFill>
              </a:defRPr>
            </a:lvl5pPr>
            <a:lvl6pPr marL="2743200" lvl="5" indent="-301625" rtl="0">
              <a:spcBef>
                <a:spcPts val="1600"/>
              </a:spcBef>
              <a:spcAft>
                <a:spcPts val="0"/>
              </a:spcAft>
              <a:buClr>
                <a:schemeClr val="lt1"/>
              </a:buClr>
              <a:buSzPts val="1150"/>
              <a:buChar char="■"/>
              <a:defRPr sz="1150">
                <a:solidFill>
                  <a:schemeClr val="lt1"/>
                </a:solidFill>
              </a:defRPr>
            </a:lvl6pPr>
            <a:lvl7pPr marL="3200400" lvl="6" indent="-301625" rtl="0">
              <a:spcBef>
                <a:spcPts val="1600"/>
              </a:spcBef>
              <a:spcAft>
                <a:spcPts val="0"/>
              </a:spcAft>
              <a:buClr>
                <a:schemeClr val="lt1"/>
              </a:buClr>
              <a:buSzPts val="1150"/>
              <a:buChar char="●"/>
              <a:defRPr sz="1150">
                <a:solidFill>
                  <a:schemeClr val="lt1"/>
                </a:solidFill>
              </a:defRPr>
            </a:lvl7pPr>
            <a:lvl8pPr marL="3657600" lvl="7" indent="-301625" rtl="0">
              <a:spcBef>
                <a:spcPts val="1600"/>
              </a:spcBef>
              <a:spcAft>
                <a:spcPts val="0"/>
              </a:spcAft>
              <a:buClr>
                <a:schemeClr val="lt1"/>
              </a:buClr>
              <a:buSzPts val="1150"/>
              <a:buChar char="○"/>
              <a:defRPr sz="1150">
                <a:solidFill>
                  <a:schemeClr val="lt1"/>
                </a:solidFill>
              </a:defRPr>
            </a:lvl8pPr>
            <a:lvl9pPr marL="4114800" lvl="8" indent="-301625" rtl="0">
              <a:spcBef>
                <a:spcPts val="1600"/>
              </a:spcBef>
              <a:spcAft>
                <a:spcPts val="1600"/>
              </a:spcAft>
              <a:buClr>
                <a:schemeClr val="lt1"/>
              </a:buClr>
              <a:buSzPts val="1150"/>
              <a:buChar char="■"/>
              <a:defRPr sz="115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_1_3">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6" name="Google Shape;46;p14"/>
          <p:cNvSpPr txBox="1">
            <a:spLocks noGrp="1"/>
          </p:cNvSpPr>
          <p:nvPr>
            <p:ph type="subTitle" idx="1"/>
          </p:nvPr>
        </p:nvSpPr>
        <p:spPr>
          <a:xfrm>
            <a:off x="353849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7" name="Google Shape;47;p14"/>
          <p:cNvSpPr txBox="1">
            <a:spLocks noGrp="1"/>
          </p:cNvSpPr>
          <p:nvPr>
            <p:ph type="title" idx="2"/>
          </p:nvPr>
        </p:nvSpPr>
        <p:spPr>
          <a:xfrm>
            <a:off x="6028553"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8" name="Google Shape;48;p14"/>
          <p:cNvSpPr txBox="1">
            <a:spLocks noGrp="1"/>
          </p:cNvSpPr>
          <p:nvPr>
            <p:ph type="subTitle" idx="3"/>
          </p:nvPr>
        </p:nvSpPr>
        <p:spPr>
          <a:xfrm>
            <a:off x="6028553"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9" name="Google Shape;49;p14"/>
          <p:cNvSpPr txBox="1">
            <a:spLocks noGrp="1"/>
          </p:cNvSpPr>
          <p:nvPr>
            <p:ph type="title" idx="4"/>
          </p:nvPr>
        </p:nvSpPr>
        <p:spPr>
          <a:xfrm>
            <a:off x="104844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50" name="Google Shape;50;p14"/>
          <p:cNvSpPr txBox="1">
            <a:spLocks noGrp="1"/>
          </p:cNvSpPr>
          <p:nvPr>
            <p:ph type="subTitle" idx="5"/>
          </p:nvPr>
        </p:nvSpPr>
        <p:spPr>
          <a:xfrm>
            <a:off x="104844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51" name="Google Shape;51;p14"/>
          <p:cNvSpPr txBox="1">
            <a:spLocks noGrp="1"/>
          </p:cNvSpPr>
          <p:nvPr>
            <p:ph type="title" idx="6" hasCustomPrompt="1"/>
          </p:nvPr>
        </p:nvSpPr>
        <p:spPr>
          <a:xfrm>
            <a:off x="10484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TITLE_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0" y="2832875"/>
            <a:ext cx="3657300" cy="6447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endParaRPr/>
          </a:p>
        </p:txBody>
      </p:sp>
      <p:sp>
        <p:nvSpPr>
          <p:cNvPr id="56" name="Google Shape;56;p15"/>
          <p:cNvSpPr txBox="1">
            <a:spLocks noGrp="1"/>
          </p:cNvSpPr>
          <p:nvPr>
            <p:ph type="subTitle" idx="1"/>
          </p:nvPr>
        </p:nvSpPr>
        <p:spPr>
          <a:xfrm>
            <a:off x="4144050" y="3549850"/>
            <a:ext cx="394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5" y="1157925"/>
            <a:ext cx="5442900" cy="260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endParaRPr/>
          </a:p>
        </p:txBody>
      </p:sp>
      <p:sp>
        <p:nvSpPr>
          <p:cNvPr id="59" name="Google Shape;59;p16"/>
          <p:cNvSpPr txBox="1">
            <a:spLocks noGrp="1"/>
          </p:cNvSpPr>
          <p:nvPr>
            <p:ph type="subTitle" idx="1"/>
          </p:nvPr>
        </p:nvSpPr>
        <p:spPr>
          <a:xfrm>
            <a:off x="2481900" y="3945600"/>
            <a:ext cx="418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8" y="2463175"/>
            <a:ext cx="23901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62" name="Google Shape;62;p17"/>
          <p:cNvSpPr txBox="1">
            <a:spLocks noGrp="1"/>
          </p:cNvSpPr>
          <p:nvPr>
            <p:ph type="subTitle" idx="1"/>
          </p:nvPr>
        </p:nvSpPr>
        <p:spPr>
          <a:xfrm>
            <a:off x="1937338" y="3148075"/>
            <a:ext cx="23901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63" name="Google Shape;63;p17"/>
          <p:cNvSpPr txBox="1">
            <a:spLocks noGrp="1"/>
          </p:cNvSpPr>
          <p:nvPr>
            <p:ph type="title" idx="2"/>
          </p:nvPr>
        </p:nvSpPr>
        <p:spPr>
          <a:xfrm>
            <a:off x="4816563" y="2463175"/>
            <a:ext cx="23901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64" name="Google Shape;64;p17"/>
          <p:cNvSpPr txBox="1">
            <a:spLocks noGrp="1"/>
          </p:cNvSpPr>
          <p:nvPr>
            <p:ph type="subTitle" idx="3"/>
          </p:nvPr>
        </p:nvSpPr>
        <p:spPr>
          <a:xfrm>
            <a:off x="4816563" y="3148075"/>
            <a:ext cx="23901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65" name="Google Shape;65;p17"/>
          <p:cNvSpPr txBox="1">
            <a:spLocks noGrp="1"/>
          </p:cNvSpPr>
          <p:nvPr>
            <p:ph type="title" idx="4"/>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SECTION_TITLE_AND_DESCRIPTION_1_1">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27679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68" name="Google Shape;68;p18"/>
          <p:cNvSpPr txBox="1">
            <a:spLocks noGrp="1"/>
          </p:cNvSpPr>
          <p:nvPr>
            <p:ph type="subTitle" idx="1"/>
          </p:nvPr>
        </p:nvSpPr>
        <p:spPr>
          <a:xfrm>
            <a:off x="3538497" y="34528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69" name="Google Shape;69;p18"/>
          <p:cNvSpPr txBox="1">
            <a:spLocks noGrp="1"/>
          </p:cNvSpPr>
          <p:nvPr>
            <p:ph type="title" idx="2"/>
          </p:nvPr>
        </p:nvSpPr>
        <p:spPr>
          <a:xfrm>
            <a:off x="6028553" y="27679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70" name="Google Shape;70;p18"/>
          <p:cNvSpPr txBox="1">
            <a:spLocks noGrp="1"/>
          </p:cNvSpPr>
          <p:nvPr>
            <p:ph type="subTitle" idx="3"/>
          </p:nvPr>
        </p:nvSpPr>
        <p:spPr>
          <a:xfrm>
            <a:off x="6028553" y="34528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71" name="Google Shape;71;p18"/>
          <p:cNvSpPr txBox="1">
            <a:spLocks noGrp="1"/>
          </p:cNvSpPr>
          <p:nvPr>
            <p:ph type="title" idx="4"/>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2" name="Google Shape;72;p18"/>
          <p:cNvSpPr txBox="1">
            <a:spLocks noGrp="1"/>
          </p:cNvSpPr>
          <p:nvPr>
            <p:ph type="title" idx="5"/>
          </p:nvPr>
        </p:nvSpPr>
        <p:spPr>
          <a:xfrm>
            <a:off x="1048447" y="27679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73" name="Google Shape;73;p18"/>
          <p:cNvSpPr txBox="1">
            <a:spLocks noGrp="1"/>
          </p:cNvSpPr>
          <p:nvPr>
            <p:ph type="subTitle" idx="6"/>
          </p:nvPr>
        </p:nvSpPr>
        <p:spPr>
          <a:xfrm>
            <a:off x="1048447" y="34528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TITLE_1_1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369000"/>
            <a:ext cx="6597000" cy="210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endParaRPr/>
          </a:p>
        </p:txBody>
      </p:sp>
      <p:sp>
        <p:nvSpPr>
          <p:cNvPr id="76" name="Google Shape;76;p19"/>
          <p:cNvSpPr txBox="1">
            <a:spLocks noGrp="1"/>
          </p:cNvSpPr>
          <p:nvPr>
            <p:ph type="subTitle" idx="1"/>
          </p:nvPr>
        </p:nvSpPr>
        <p:spPr>
          <a:xfrm>
            <a:off x="2481900" y="2519525"/>
            <a:ext cx="418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CAPTION_ONLY_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445025"/>
            <a:ext cx="47022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0" y="3177750"/>
            <a:ext cx="3068700" cy="59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1048270" y="3287500"/>
            <a:ext cx="2412900" cy="9315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0" y="3720650"/>
            <a:ext cx="3068700" cy="4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1">
  <p:cSld name="CAPTION_ONLY_1_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938500" y="445025"/>
            <a:ext cx="47022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2">
  <p:cSld name="CAPTION_ONLY_1_1_1">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445025"/>
            <a:ext cx="47022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3">
  <p:cSld name="CAPTION_ONLY_1_1_1_2">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445025"/>
            <a:ext cx="47022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Lists">
  <p:cSld name="SECTION_TITLE_AND_DESCRIPTION_1_3">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8500" y="445025"/>
            <a:ext cx="4964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7" name="Google Shape;87;p24"/>
          <p:cNvSpPr txBox="1">
            <a:spLocks noGrp="1"/>
          </p:cNvSpPr>
          <p:nvPr>
            <p:ph type="body" idx="1"/>
          </p:nvPr>
        </p:nvSpPr>
        <p:spPr>
          <a:xfrm>
            <a:off x="1067241" y="2651775"/>
            <a:ext cx="3258900" cy="1795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0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8" name="Google Shape;88;p24"/>
          <p:cNvSpPr txBox="1">
            <a:spLocks noGrp="1"/>
          </p:cNvSpPr>
          <p:nvPr>
            <p:ph type="body" idx="2"/>
          </p:nvPr>
        </p:nvSpPr>
        <p:spPr>
          <a:xfrm>
            <a:off x="4673852" y="2651775"/>
            <a:ext cx="3258900" cy="1795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0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9" name="Google Shape;89;p24"/>
          <p:cNvSpPr txBox="1">
            <a:spLocks noGrp="1"/>
          </p:cNvSpPr>
          <p:nvPr>
            <p:ph type="title" idx="3"/>
          </p:nvPr>
        </p:nvSpPr>
        <p:spPr>
          <a:xfrm>
            <a:off x="1213499" y="1955125"/>
            <a:ext cx="3258900" cy="54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90" name="Google Shape;90;p24"/>
          <p:cNvSpPr txBox="1">
            <a:spLocks noGrp="1"/>
          </p:cNvSpPr>
          <p:nvPr>
            <p:ph type="title" idx="4"/>
          </p:nvPr>
        </p:nvSpPr>
        <p:spPr>
          <a:xfrm>
            <a:off x="4820099" y="1955125"/>
            <a:ext cx="3258900" cy="54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p:cSld name="TITLE_1_1_2">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93" name="Google Shape;93;p25"/>
          <p:cNvSpPr txBox="1">
            <a:spLocks noGrp="1"/>
          </p:cNvSpPr>
          <p:nvPr>
            <p:ph type="title" idx="2"/>
          </p:nvPr>
        </p:nvSpPr>
        <p:spPr>
          <a:xfrm>
            <a:off x="898386" y="3052625"/>
            <a:ext cx="16716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94" name="Google Shape;94;p25"/>
          <p:cNvSpPr txBox="1">
            <a:spLocks noGrp="1"/>
          </p:cNvSpPr>
          <p:nvPr>
            <p:ph type="subTitle" idx="1"/>
          </p:nvPr>
        </p:nvSpPr>
        <p:spPr>
          <a:xfrm>
            <a:off x="898389" y="3558837"/>
            <a:ext cx="1671600" cy="115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95" name="Google Shape;95;p25"/>
          <p:cNvSpPr txBox="1">
            <a:spLocks noGrp="1"/>
          </p:cNvSpPr>
          <p:nvPr>
            <p:ph type="title" idx="3"/>
          </p:nvPr>
        </p:nvSpPr>
        <p:spPr>
          <a:xfrm>
            <a:off x="2790261" y="3052625"/>
            <a:ext cx="16716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96" name="Google Shape;96;p25"/>
          <p:cNvSpPr txBox="1">
            <a:spLocks noGrp="1"/>
          </p:cNvSpPr>
          <p:nvPr>
            <p:ph type="subTitle" idx="4"/>
          </p:nvPr>
        </p:nvSpPr>
        <p:spPr>
          <a:xfrm>
            <a:off x="2790264" y="3558837"/>
            <a:ext cx="1671600" cy="115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97" name="Google Shape;97;p25"/>
          <p:cNvSpPr txBox="1">
            <a:spLocks noGrp="1"/>
          </p:cNvSpPr>
          <p:nvPr>
            <p:ph type="title" idx="5"/>
          </p:nvPr>
        </p:nvSpPr>
        <p:spPr>
          <a:xfrm>
            <a:off x="4682136" y="3052625"/>
            <a:ext cx="16716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98" name="Google Shape;98;p25"/>
          <p:cNvSpPr txBox="1">
            <a:spLocks noGrp="1"/>
          </p:cNvSpPr>
          <p:nvPr>
            <p:ph type="subTitle" idx="6"/>
          </p:nvPr>
        </p:nvSpPr>
        <p:spPr>
          <a:xfrm>
            <a:off x="4682139" y="3558837"/>
            <a:ext cx="1671600" cy="115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99" name="Google Shape;99;p25"/>
          <p:cNvSpPr txBox="1">
            <a:spLocks noGrp="1"/>
          </p:cNvSpPr>
          <p:nvPr>
            <p:ph type="title" idx="7"/>
          </p:nvPr>
        </p:nvSpPr>
        <p:spPr>
          <a:xfrm>
            <a:off x="6574011" y="3052625"/>
            <a:ext cx="16716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00" name="Google Shape;100;p25"/>
          <p:cNvSpPr txBox="1">
            <a:spLocks noGrp="1"/>
          </p:cNvSpPr>
          <p:nvPr>
            <p:ph type="subTitle" idx="8"/>
          </p:nvPr>
        </p:nvSpPr>
        <p:spPr>
          <a:xfrm>
            <a:off x="6574014" y="3558837"/>
            <a:ext cx="1671600" cy="115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Numbers">
  <p:cSld name="CAPTION_ONLY_1_1_1_1">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hasCustomPrompt="1"/>
          </p:nvPr>
        </p:nvSpPr>
        <p:spPr>
          <a:xfrm>
            <a:off x="4996800" y="661843"/>
            <a:ext cx="31593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a:spLocks noGrp="1"/>
          </p:cNvSpPr>
          <p:nvPr>
            <p:ph type="subTitle" idx="1"/>
          </p:nvPr>
        </p:nvSpPr>
        <p:spPr>
          <a:xfrm>
            <a:off x="4911000" y="1265850"/>
            <a:ext cx="3330900" cy="41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4" name="Google Shape;104;p26"/>
          <p:cNvSpPr txBox="1">
            <a:spLocks noGrp="1"/>
          </p:cNvSpPr>
          <p:nvPr>
            <p:ph type="title" idx="2" hasCustomPrompt="1"/>
          </p:nvPr>
        </p:nvSpPr>
        <p:spPr>
          <a:xfrm>
            <a:off x="4996800" y="2099193"/>
            <a:ext cx="31593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a:spLocks noGrp="1"/>
          </p:cNvSpPr>
          <p:nvPr>
            <p:ph type="subTitle" idx="3"/>
          </p:nvPr>
        </p:nvSpPr>
        <p:spPr>
          <a:xfrm>
            <a:off x="4911000" y="2703200"/>
            <a:ext cx="3330900" cy="41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6" name="Google Shape;106;p26"/>
          <p:cNvSpPr txBox="1">
            <a:spLocks noGrp="1"/>
          </p:cNvSpPr>
          <p:nvPr>
            <p:ph type="title" idx="4" hasCustomPrompt="1"/>
          </p:nvPr>
        </p:nvSpPr>
        <p:spPr>
          <a:xfrm>
            <a:off x="4996800" y="3536543"/>
            <a:ext cx="31593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a:spLocks noGrp="1"/>
          </p:cNvSpPr>
          <p:nvPr>
            <p:ph type="subTitle" idx="5"/>
          </p:nvPr>
        </p:nvSpPr>
        <p:spPr>
          <a:xfrm>
            <a:off x="4911000" y="4140550"/>
            <a:ext cx="3330900" cy="41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
  <p:cSld name="SECTION_TITLE_AND_DESCRIPTION_1_1_1">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1818541"/>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0" name="Google Shape;110;p27"/>
          <p:cNvSpPr txBox="1">
            <a:spLocks noGrp="1"/>
          </p:cNvSpPr>
          <p:nvPr>
            <p:ph type="subTitle" idx="1"/>
          </p:nvPr>
        </p:nvSpPr>
        <p:spPr>
          <a:xfrm>
            <a:off x="3538498" y="2324765"/>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11" name="Google Shape;111;p27"/>
          <p:cNvSpPr txBox="1">
            <a:spLocks noGrp="1"/>
          </p:cNvSpPr>
          <p:nvPr>
            <p:ph type="title" idx="2"/>
          </p:nvPr>
        </p:nvSpPr>
        <p:spPr>
          <a:xfrm>
            <a:off x="6028553" y="1818541"/>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2" name="Google Shape;112;p27"/>
          <p:cNvSpPr txBox="1">
            <a:spLocks noGrp="1"/>
          </p:cNvSpPr>
          <p:nvPr>
            <p:ph type="subTitle" idx="3"/>
          </p:nvPr>
        </p:nvSpPr>
        <p:spPr>
          <a:xfrm>
            <a:off x="6028552" y="2324765"/>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13" name="Google Shape;113;p27"/>
          <p:cNvSpPr txBox="1">
            <a:spLocks noGrp="1"/>
          </p:cNvSpPr>
          <p:nvPr>
            <p:ph type="title" idx="4"/>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4" name="Google Shape;114;p27"/>
          <p:cNvSpPr txBox="1">
            <a:spLocks noGrp="1"/>
          </p:cNvSpPr>
          <p:nvPr>
            <p:ph type="title" idx="5"/>
          </p:nvPr>
        </p:nvSpPr>
        <p:spPr>
          <a:xfrm>
            <a:off x="1048447" y="1818541"/>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5" name="Google Shape;115;p27"/>
          <p:cNvSpPr txBox="1">
            <a:spLocks noGrp="1"/>
          </p:cNvSpPr>
          <p:nvPr>
            <p:ph type="subTitle" idx="6"/>
          </p:nvPr>
        </p:nvSpPr>
        <p:spPr>
          <a:xfrm>
            <a:off x="1048450" y="2324765"/>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16" name="Google Shape;116;p27"/>
          <p:cNvSpPr txBox="1">
            <a:spLocks noGrp="1"/>
          </p:cNvSpPr>
          <p:nvPr>
            <p:ph type="title" idx="7"/>
          </p:nvPr>
        </p:nvSpPr>
        <p:spPr>
          <a:xfrm>
            <a:off x="3538497" y="332503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7" name="Google Shape;117;p27"/>
          <p:cNvSpPr txBox="1">
            <a:spLocks noGrp="1"/>
          </p:cNvSpPr>
          <p:nvPr>
            <p:ph type="subTitle" idx="8"/>
          </p:nvPr>
        </p:nvSpPr>
        <p:spPr>
          <a:xfrm>
            <a:off x="3538498" y="3831259"/>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18" name="Google Shape;118;p27"/>
          <p:cNvSpPr txBox="1">
            <a:spLocks noGrp="1"/>
          </p:cNvSpPr>
          <p:nvPr>
            <p:ph type="title" idx="9"/>
          </p:nvPr>
        </p:nvSpPr>
        <p:spPr>
          <a:xfrm>
            <a:off x="6028553" y="332503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9" name="Google Shape;119;p27"/>
          <p:cNvSpPr txBox="1">
            <a:spLocks noGrp="1"/>
          </p:cNvSpPr>
          <p:nvPr>
            <p:ph type="subTitle" idx="13"/>
          </p:nvPr>
        </p:nvSpPr>
        <p:spPr>
          <a:xfrm>
            <a:off x="6028552" y="3831259"/>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20" name="Google Shape;120;p27"/>
          <p:cNvSpPr txBox="1">
            <a:spLocks noGrp="1"/>
          </p:cNvSpPr>
          <p:nvPr>
            <p:ph type="title" idx="14"/>
          </p:nvPr>
        </p:nvSpPr>
        <p:spPr>
          <a:xfrm>
            <a:off x="1048447" y="332503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21" name="Google Shape;121;p27"/>
          <p:cNvSpPr txBox="1">
            <a:spLocks noGrp="1"/>
          </p:cNvSpPr>
          <p:nvPr>
            <p:ph type="subTitle" idx="15"/>
          </p:nvPr>
        </p:nvSpPr>
        <p:spPr>
          <a:xfrm>
            <a:off x="1048450" y="3831259"/>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Four Columns 1">
  <p:cSld name="TITLE_1_1_2_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938500" y="445025"/>
            <a:ext cx="50436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24" name="Google Shape;124;p28"/>
          <p:cNvSpPr txBox="1">
            <a:spLocks noGrp="1"/>
          </p:cNvSpPr>
          <p:nvPr>
            <p:ph type="title" idx="2"/>
          </p:nvPr>
        </p:nvSpPr>
        <p:spPr>
          <a:xfrm>
            <a:off x="1338238" y="2359825"/>
            <a:ext cx="2727600" cy="375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endParaRPr/>
          </a:p>
        </p:txBody>
      </p:sp>
      <p:sp>
        <p:nvSpPr>
          <p:cNvPr id="125" name="Google Shape;125;p28"/>
          <p:cNvSpPr txBox="1">
            <a:spLocks noGrp="1"/>
          </p:cNvSpPr>
          <p:nvPr>
            <p:ph type="subTitle" idx="1"/>
          </p:nvPr>
        </p:nvSpPr>
        <p:spPr>
          <a:xfrm>
            <a:off x="1338238" y="1713051"/>
            <a:ext cx="2727600" cy="60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26" name="Google Shape;126;p28"/>
          <p:cNvSpPr txBox="1">
            <a:spLocks noGrp="1"/>
          </p:cNvSpPr>
          <p:nvPr>
            <p:ph type="title" idx="3"/>
          </p:nvPr>
        </p:nvSpPr>
        <p:spPr>
          <a:xfrm>
            <a:off x="1338238" y="3988950"/>
            <a:ext cx="2727600" cy="375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endParaRPr/>
          </a:p>
        </p:txBody>
      </p:sp>
      <p:sp>
        <p:nvSpPr>
          <p:cNvPr id="127" name="Google Shape;127;p28"/>
          <p:cNvSpPr txBox="1">
            <a:spLocks noGrp="1"/>
          </p:cNvSpPr>
          <p:nvPr>
            <p:ph type="subTitle" idx="4"/>
          </p:nvPr>
        </p:nvSpPr>
        <p:spPr>
          <a:xfrm>
            <a:off x="1338238" y="3342176"/>
            <a:ext cx="2727600" cy="60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28" name="Google Shape;128;p28"/>
          <p:cNvSpPr txBox="1">
            <a:spLocks noGrp="1"/>
          </p:cNvSpPr>
          <p:nvPr>
            <p:ph type="title" idx="5"/>
          </p:nvPr>
        </p:nvSpPr>
        <p:spPr>
          <a:xfrm>
            <a:off x="5078163" y="2359825"/>
            <a:ext cx="2727600" cy="375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29" name="Google Shape;129;p28"/>
          <p:cNvSpPr txBox="1">
            <a:spLocks noGrp="1"/>
          </p:cNvSpPr>
          <p:nvPr>
            <p:ph type="subTitle" idx="6"/>
          </p:nvPr>
        </p:nvSpPr>
        <p:spPr>
          <a:xfrm>
            <a:off x="5078163" y="1713051"/>
            <a:ext cx="27276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30" name="Google Shape;130;p28"/>
          <p:cNvSpPr txBox="1">
            <a:spLocks noGrp="1"/>
          </p:cNvSpPr>
          <p:nvPr>
            <p:ph type="title" idx="7"/>
          </p:nvPr>
        </p:nvSpPr>
        <p:spPr>
          <a:xfrm>
            <a:off x="5078163" y="3988950"/>
            <a:ext cx="2727600" cy="375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31" name="Google Shape;131;p28"/>
          <p:cNvSpPr txBox="1">
            <a:spLocks noGrp="1"/>
          </p:cNvSpPr>
          <p:nvPr>
            <p:ph type="subTitle" idx="8"/>
          </p:nvPr>
        </p:nvSpPr>
        <p:spPr>
          <a:xfrm>
            <a:off x="5078163" y="3342176"/>
            <a:ext cx="27276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p:cSld name="SECTION_TITLE_AND_DESCRIPTION_1_2">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5817050" y="2435925"/>
            <a:ext cx="2556300" cy="20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34" name="Google Shape;134;p29"/>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1">
  <p:cSld name="TITLE_ONLY_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37" name="Google Shape;137;p30"/>
          <p:cNvSpPr txBox="1">
            <a:spLocks noGrp="1"/>
          </p:cNvSpPr>
          <p:nvPr>
            <p:ph type="subTitle" idx="1"/>
          </p:nvPr>
        </p:nvSpPr>
        <p:spPr>
          <a:xfrm>
            <a:off x="938500" y="2435925"/>
            <a:ext cx="2556300" cy="20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7" name="Google Shape;17;p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2">
  <p:cSld name="CAPTION_ONLY_2">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40" name="Google Shape;140;p31"/>
          <p:cNvSpPr txBox="1">
            <a:spLocks noGrp="1"/>
          </p:cNvSpPr>
          <p:nvPr>
            <p:ph type="subTitle" idx="1"/>
          </p:nvPr>
        </p:nvSpPr>
        <p:spPr>
          <a:xfrm>
            <a:off x="5817050" y="2435925"/>
            <a:ext cx="2556300" cy="20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p:cSld name="SECTION_HEADER_2">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2442050"/>
            <a:ext cx="5018400" cy="59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43" name="Google Shape;143;p32"/>
          <p:cNvSpPr txBox="1">
            <a:spLocks noGrp="1"/>
          </p:cNvSpPr>
          <p:nvPr>
            <p:ph type="subTitle" idx="1"/>
          </p:nvPr>
        </p:nvSpPr>
        <p:spPr>
          <a:xfrm>
            <a:off x="2896500" y="3391325"/>
            <a:ext cx="33510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SECTION_HEADER_1">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924870" y="760375"/>
            <a:ext cx="3068700" cy="59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46" name="Google Shape;146;p33"/>
          <p:cNvSpPr txBox="1">
            <a:spLocks noGrp="1"/>
          </p:cNvSpPr>
          <p:nvPr>
            <p:ph type="subTitle" idx="1"/>
          </p:nvPr>
        </p:nvSpPr>
        <p:spPr>
          <a:xfrm>
            <a:off x="924875" y="1684275"/>
            <a:ext cx="3305400" cy="10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47" name="Google Shape;147;p33"/>
          <p:cNvSpPr txBox="1"/>
          <p:nvPr/>
        </p:nvSpPr>
        <p:spPr>
          <a:xfrm>
            <a:off x="924875" y="3570000"/>
            <a:ext cx="3305400" cy="6669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marL="0" lvl="0" indent="0" algn="l" rtl="0">
              <a:spcBef>
                <a:spcPts val="300"/>
              </a:spcBef>
              <a:spcAft>
                <a:spcPts val="0"/>
              </a:spcAft>
              <a:buNone/>
            </a:pPr>
            <a:endParaRPr sz="10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ullet points 1">
  <p:cSld name="SECTION_TITLE_AND_DESCRIPTION_1_1_2">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0" name="Google Shape;150;p3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list">
  <p:cSld name="TITLE_AND_TWO_COLUMNS_1">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3" name="Google Shape;153;p35"/>
          <p:cNvSpPr txBox="1">
            <a:spLocks noGrp="1"/>
          </p:cNvSpPr>
          <p:nvPr>
            <p:ph type="body" idx="1"/>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297125"/>
            <a:ext cx="2837400" cy="1252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6" name="Google Shape;26;p7"/>
          <p:cNvSpPr txBox="1">
            <a:spLocks noGrp="1"/>
          </p:cNvSpPr>
          <p:nvPr>
            <p:ph type="body" idx="1"/>
          </p:nvPr>
        </p:nvSpPr>
        <p:spPr>
          <a:xfrm>
            <a:off x="5337175" y="2593875"/>
            <a:ext cx="2837400" cy="12525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1600"/>
              </a:spcBef>
              <a:spcAft>
                <a:spcPts val="0"/>
              </a:spcAft>
              <a:buClr>
                <a:schemeClr val="lt1"/>
              </a:buClr>
              <a:buSzPts val="1600"/>
              <a:buChar char="○"/>
              <a:defRPr sz="1600">
                <a:solidFill>
                  <a:schemeClr val="lt1"/>
                </a:solidFill>
              </a:defRPr>
            </a:lvl2pPr>
            <a:lvl3pPr marL="1371600" lvl="2" indent="-330200" rtl="0">
              <a:spcBef>
                <a:spcPts val="1600"/>
              </a:spcBef>
              <a:spcAft>
                <a:spcPts val="0"/>
              </a:spcAft>
              <a:buClr>
                <a:schemeClr val="lt1"/>
              </a:buClr>
              <a:buSzPts val="1600"/>
              <a:buChar char="■"/>
              <a:defRPr sz="1600">
                <a:solidFill>
                  <a:schemeClr val="lt1"/>
                </a:solidFill>
              </a:defRPr>
            </a:lvl3pPr>
            <a:lvl4pPr marL="1828800" lvl="3" indent="-330200" rtl="0">
              <a:spcBef>
                <a:spcPts val="1600"/>
              </a:spcBef>
              <a:spcAft>
                <a:spcPts val="0"/>
              </a:spcAft>
              <a:buClr>
                <a:schemeClr val="lt1"/>
              </a:buClr>
              <a:buSzPts val="1600"/>
              <a:buChar char="●"/>
              <a:defRPr sz="1600">
                <a:solidFill>
                  <a:schemeClr val="lt1"/>
                </a:solidFill>
              </a:defRPr>
            </a:lvl4pPr>
            <a:lvl5pPr marL="2286000" lvl="4" indent="-330200" rtl="0">
              <a:spcBef>
                <a:spcPts val="1600"/>
              </a:spcBef>
              <a:spcAft>
                <a:spcPts val="0"/>
              </a:spcAft>
              <a:buClr>
                <a:schemeClr val="lt1"/>
              </a:buClr>
              <a:buSzPts val="1600"/>
              <a:buChar char="○"/>
              <a:defRPr sz="1600">
                <a:solidFill>
                  <a:schemeClr val="lt1"/>
                </a:solidFill>
              </a:defRPr>
            </a:lvl5pPr>
            <a:lvl6pPr marL="2743200" lvl="5" indent="-330200" rtl="0">
              <a:spcBef>
                <a:spcPts val="1600"/>
              </a:spcBef>
              <a:spcAft>
                <a:spcPts val="0"/>
              </a:spcAft>
              <a:buClr>
                <a:schemeClr val="lt1"/>
              </a:buClr>
              <a:buSzPts val="1600"/>
              <a:buChar char="■"/>
              <a:defRPr sz="1600">
                <a:solidFill>
                  <a:schemeClr val="lt1"/>
                </a:solidFill>
              </a:defRPr>
            </a:lvl6pPr>
            <a:lvl7pPr marL="3200400" lvl="6" indent="-330200" rtl="0">
              <a:spcBef>
                <a:spcPts val="1600"/>
              </a:spcBef>
              <a:spcAft>
                <a:spcPts val="0"/>
              </a:spcAft>
              <a:buClr>
                <a:schemeClr val="lt1"/>
              </a:buClr>
              <a:buSzPts val="1600"/>
              <a:buChar char="●"/>
              <a:defRPr sz="1600">
                <a:solidFill>
                  <a:schemeClr val="lt1"/>
                </a:solidFill>
              </a:defRPr>
            </a:lvl7pPr>
            <a:lvl8pPr marL="3657600" lvl="7" indent="-330200" rtl="0">
              <a:spcBef>
                <a:spcPts val="1600"/>
              </a:spcBef>
              <a:spcAft>
                <a:spcPts val="0"/>
              </a:spcAft>
              <a:buClr>
                <a:schemeClr val="lt1"/>
              </a:buClr>
              <a:buSzPts val="1600"/>
              <a:buChar char="○"/>
              <a:defRPr sz="1600">
                <a:solidFill>
                  <a:schemeClr val="lt1"/>
                </a:solidFill>
              </a:defRPr>
            </a:lvl8pPr>
            <a:lvl9pPr marL="4114800" lvl="8" indent="-330200" rtl="0">
              <a:spcBef>
                <a:spcPts val="1600"/>
              </a:spcBef>
              <a:spcAft>
                <a:spcPts val="1600"/>
              </a:spcAft>
              <a:buClr>
                <a:schemeClr val="lt1"/>
              </a:buClr>
              <a:buSzPts val="1600"/>
              <a:buChar char="■"/>
              <a:defRPr sz="16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7" y="436183"/>
            <a:ext cx="2746500" cy="4090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pic>
        <p:nvPicPr>
          <p:cNvPr id="29" name="Google Shape;29;p8"/>
          <p:cNvPicPr preferRelativeResize="0"/>
          <p:nvPr/>
        </p:nvPicPr>
        <p:blipFill>
          <a:blip r:embed="rId3">
            <a:alphaModFix/>
          </a:blip>
          <a:stretch>
            <a:fillRect/>
          </a:stretch>
        </p:blipFill>
        <p:spPr>
          <a:xfrm rot="5400000">
            <a:off x="3278924" y="414050"/>
            <a:ext cx="7626551"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4822414" y="-351911"/>
            <a:ext cx="9309797" cy="35202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938500" y="1769575"/>
            <a:ext cx="28716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3" name="Google Shape;33;p9"/>
          <p:cNvSpPr txBox="1">
            <a:spLocks noGrp="1"/>
          </p:cNvSpPr>
          <p:nvPr>
            <p:ph type="body" idx="2"/>
          </p:nvPr>
        </p:nvSpPr>
        <p:spPr>
          <a:xfrm>
            <a:off x="4703375" y="909600"/>
            <a:ext cx="3468900" cy="3324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34" name="Google Shape;34;p9"/>
          <p:cNvSpPr txBox="1">
            <a:spLocks noGrp="1"/>
          </p:cNvSpPr>
          <p:nvPr>
            <p:ph type="title"/>
          </p:nvPr>
        </p:nvSpPr>
        <p:spPr>
          <a:xfrm>
            <a:off x="938500" y="445025"/>
            <a:ext cx="32238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isaac.wink@uky.edu"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hyperlink" Target="mailto:jlhootman@uky.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hronicle.com/article/what-will-determine-ais-impact-on-college-teaching-5-signs-to-watch"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chronicle.com/article/im-a-student-you-have-no-idea-how-much-were-using-chatgp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6"/>
          <p:cNvSpPr txBox="1">
            <a:spLocks noGrp="1"/>
          </p:cNvSpPr>
          <p:nvPr>
            <p:ph type="ctrTitle"/>
          </p:nvPr>
        </p:nvSpPr>
        <p:spPr>
          <a:xfrm>
            <a:off x="461750" y="460000"/>
            <a:ext cx="8181900" cy="1126800"/>
          </a:xfrm>
          <a:prstGeom prst="rect">
            <a:avLst/>
          </a:prstGeom>
          <a:effectLst>
            <a:outerShdw blurRad="142875" dist="19050" dir="87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3100"/>
              <a:t>GENERATIVE AI</a:t>
            </a:r>
            <a:endParaRPr sz="3100"/>
          </a:p>
          <a:p>
            <a:pPr marL="0" lvl="0" indent="0" algn="ctr" rtl="0">
              <a:spcBef>
                <a:spcPts val="0"/>
              </a:spcBef>
              <a:spcAft>
                <a:spcPts val="0"/>
              </a:spcAft>
              <a:buNone/>
            </a:pPr>
            <a:r>
              <a:rPr lang="en" sz="3100"/>
              <a:t>IN THE STUDENT RESEARCH PROCESS</a:t>
            </a:r>
            <a:endParaRPr sz="3100"/>
          </a:p>
        </p:txBody>
      </p:sp>
      <p:sp>
        <p:nvSpPr>
          <p:cNvPr id="159" name="Google Shape;159;p36"/>
          <p:cNvSpPr txBox="1">
            <a:spLocks noGrp="1"/>
          </p:cNvSpPr>
          <p:nvPr>
            <p:ph type="subTitle" idx="1"/>
          </p:nvPr>
        </p:nvSpPr>
        <p:spPr>
          <a:xfrm>
            <a:off x="2044200" y="4363375"/>
            <a:ext cx="5055600" cy="5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UK Teaching Excellence Symposium</a:t>
            </a:r>
            <a:endParaRPr/>
          </a:p>
          <a:p>
            <a:pPr marL="0" lvl="0" indent="0" algn="ctr" rtl="0">
              <a:spcBef>
                <a:spcPts val="0"/>
              </a:spcBef>
              <a:spcAft>
                <a:spcPts val="0"/>
              </a:spcAft>
              <a:buNone/>
            </a:pPr>
            <a:r>
              <a:rPr lang="en"/>
              <a:t>10.13.2023</a:t>
            </a:r>
            <a:endParaRPr/>
          </a:p>
        </p:txBody>
      </p:sp>
      <p:sp>
        <p:nvSpPr>
          <p:cNvPr id="160" name="Google Shape;160;p36"/>
          <p:cNvSpPr txBox="1">
            <a:spLocks noGrp="1"/>
          </p:cNvSpPr>
          <p:nvPr>
            <p:ph type="ctrTitle"/>
          </p:nvPr>
        </p:nvSpPr>
        <p:spPr>
          <a:xfrm>
            <a:off x="1457875" y="1660900"/>
            <a:ext cx="6148500" cy="796800"/>
          </a:xfrm>
          <a:prstGeom prst="rect">
            <a:avLst/>
          </a:prstGeom>
          <a:effectLst>
            <a:outerShdw blurRad="100013" dist="19050" dir="84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2200" b="0">
                <a:latin typeface="Montserrat ExtraLight"/>
                <a:ea typeface="Montserrat ExtraLight"/>
                <a:cs typeface="Montserrat ExtraLight"/>
                <a:sym typeface="Montserrat ExtraLight"/>
              </a:rPr>
              <a:t>LESSONS FROM THE ACRL FRAMEWORK FOR INFORMATION LITERACY</a:t>
            </a:r>
            <a:endParaRPr sz="2200" b="0">
              <a:latin typeface="Montserrat ExtraLight"/>
              <a:ea typeface="Montserrat ExtraLight"/>
              <a:cs typeface="Montserrat ExtraLight"/>
              <a:sym typeface="Montserrat ExtraLight"/>
            </a:endParaRPr>
          </a:p>
        </p:txBody>
      </p:sp>
      <p:cxnSp>
        <p:nvCxnSpPr>
          <p:cNvPr id="161" name="Google Shape;161;p36"/>
          <p:cNvCxnSpPr/>
          <p:nvPr/>
        </p:nvCxnSpPr>
        <p:spPr>
          <a:xfrm>
            <a:off x="585475" y="1525500"/>
            <a:ext cx="7893300" cy="780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62" name="Google Shape;162;p36"/>
          <p:cNvSpPr txBox="1">
            <a:spLocks noGrp="1"/>
          </p:cNvSpPr>
          <p:nvPr>
            <p:ph type="subTitle" idx="1"/>
          </p:nvPr>
        </p:nvSpPr>
        <p:spPr>
          <a:xfrm>
            <a:off x="19950" y="2474463"/>
            <a:ext cx="9104100" cy="200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Isaac Wink</a:t>
            </a:r>
            <a:endParaRPr sz="2000"/>
          </a:p>
          <a:p>
            <a:pPr marL="0" lvl="0" indent="0" algn="ctr" rtl="0">
              <a:spcBef>
                <a:spcPts val="0"/>
              </a:spcBef>
              <a:spcAft>
                <a:spcPts val="0"/>
              </a:spcAft>
              <a:buNone/>
            </a:pPr>
            <a:r>
              <a:rPr lang="en" sz="2000"/>
              <a:t>Research Data Librarian</a:t>
            </a:r>
            <a:endParaRPr sz="2000"/>
          </a:p>
          <a:p>
            <a:pPr marL="0" lvl="0" indent="0" algn="ctr" rtl="0">
              <a:spcBef>
                <a:spcPts val="0"/>
              </a:spcBef>
              <a:spcAft>
                <a:spcPts val="0"/>
              </a:spcAft>
              <a:buNone/>
            </a:pPr>
            <a:endParaRPr sz="2000"/>
          </a:p>
          <a:p>
            <a:pPr marL="0" lvl="0" indent="0" algn="ctr" rtl="0">
              <a:spcBef>
                <a:spcPts val="0"/>
              </a:spcBef>
              <a:spcAft>
                <a:spcPts val="0"/>
              </a:spcAft>
              <a:buNone/>
            </a:pPr>
            <a:r>
              <a:rPr lang="en" sz="2000"/>
              <a:t>Jennifer Hootman</a:t>
            </a:r>
            <a:endParaRPr sz="2000"/>
          </a:p>
          <a:p>
            <a:pPr marL="0" lvl="0" indent="0" algn="ctr" rtl="0">
              <a:spcBef>
                <a:spcPts val="0"/>
              </a:spcBef>
              <a:spcAft>
                <a:spcPts val="0"/>
              </a:spcAft>
              <a:buNone/>
            </a:pPr>
            <a:r>
              <a:rPr lang="en" sz="2000"/>
              <a:t>Coordinator of Digital Scholarship &amp; Data</a:t>
            </a:r>
            <a:endParaRPr sz="2000"/>
          </a:p>
        </p:txBody>
      </p:sp>
      <p:pic>
        <p:nvPicPr>
          <p:cNvPr id="163" name="Google Shape;163;p36"/>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title"/>
          </p:nvPr>
        </p:nvSpPr>
        <p:spPr>
          <a:xfrm>
            <a:off x="938500" y="445025"/>
            <a:ext cx="70497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Information Creation as a Process</a:t>
            </a:r>
            <a:endParaRPr>
              <a:solidFill>
                <a:schemeClr val="lt2"/>
              </a:solidFill>
            </a:endParaRPr>
          </a:p>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p>
        </p:txBody>
      </p:sp>
      <p:cxnSp>
        <p:nvCxnSpPr>
          <p:cNvPr id="240" name="Google Shape;240;p45"/>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41" name="Google Shape;241;p45"/>
          <p:cNvSpPr txBox="1">
            <a:spLocks noGrp="1"/>
          </p:cNvSpPr>
          <p:nvPr>
            <p:ph type="body" idx="1"/>
          </p:nvPr>
        </p:nvSpPr>
        <p:spPr>
          <a:xfrm>
            <a:off x="938500" y="1417425"/>
            <a:ext cx="3186900" cy="2760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t>Challenges:</a:t>
            </a:r>
            <a:endParaRPr sz="1600"/>
          </a:p>
          <a:p>
            <a:pPr marL="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 sz="1600"/>
              <a:t>The process by which generative AI models produce responses is notoriously complex.</a:t>
            </a:r>
            <a:endParaRPr sz="1600"/>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 sz="1600"/>
              <a:t>Evidentiary standards of information do not exist for generative AI tools.</a:t>
            </a:r>
            <a:endParaRPr sz="1600"/>
          </a:p>
        </p:txBody>
      </p:sp>
      <p:sp>
        <p:nvSpPr>
          <p:cNvPr id="242" name="Google Shape;242;p45"/>
          <p:cNvSpPr txBox="1">
            <a:spLocks noGrp="1"/>
          </p:cNvSpPr>
          <p:nvPr>
            <p:ph type="body" idx="2"/>
          </p:nvPr>
        </p:nvSpPr>
        <p:spPr>
          <a:xfrm>
            <a:off x="5029800" y="1367075"/>
            <a:ext cx="3186900" cy="33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Potential:</a:t>
            </a:r>
            <a:endParaRPr sz="1600"/>
          </a:p>
          <a:p>
            <a:pPr marL="457200" lvl="0" indent="-330200" algn="l" rtl="0">
              <a:spcBef>
                <a:spcPts val="1600"/>
              </a:spcBef>
              <a:spcAft>
                <a:spcPts val="0"/>
              </a:spcAft>
              <a:buSzPts val="1600"/>
              <a:buChar char="●"/>
            </a:pPr>
            <a:r>
              <a:rPr lang="en" sz="1600"/>
              <a:t>Students can understand both the range and limitations of responses that models can provide them.</a:t>
            </a:r>
            <a:endParaRPr sz="1600"/>
          </a:p>
          <a:p>
            <a:pPr marL="45720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t>Students can articulate the particular value of an iterative information creation process in the disciplines. </a:t>
            </a:r>
            <a:endParaRPr sz="1600"/>
          </a:p>
        </p:txBody>
      </p:sp>
      <p:pic>
        <p:nvPicPr>
          <p:cNvPr id="243" name="Google Shape;243;p45"/>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6"/>
          <p:cNvSpPr txBox="1">
            <a:spLocks noGrp="1"/>
          </p:cNvSpPr>
          <p:nvPr>
            <p:ph type="title"/>
          </p:nvPr>
        </p:nvSpPr>
        <p:spPr>
          <a:xfrm>
            <a:off x="938500" y="445025"/>
            <a:ext cx="74115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Research as Inquiry</a:t>
            </a:r>
            <a:endParaRPr>
              <a:solidFill>
                <a:schemeClr val="lt2"/>
              </a:solidFill>
            </a:endParaRPr>
          </a:p>
          <a:p>
            <a:pPr marL="0" lvl="0" indent="0" algn="l" rtl="0">
              <a:spcBef>
                <a:spcPts val="0"/>
              </a:spcBef>
              <a:spcAft>
                <a:spcPts val="0"/>
              </a:spcAft>
              <a:buNone/>
            </a:pPr>
            <a:endParaRPr/>
          </a:p>
        </p:txBody>
      </p:sp>
      <p:cxnSp>
        <p:nvCxnSpPr>
          <p:cNvPr id="249" name="Google Shape;249;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50" name="Google Shape;250;p46"/>
          <p:cNvSpPr txBox="1">
            <a:spLocks noGrp="1"/>
          </p:cNvSpPr>
          <p:nvPr>
            <p:ph type="body" idx="2"/>
          </p:nvPr>
        </p:nvSpPr>
        <p:spPr>
          <a:xfrm>
            <a:off x="1026200" y="1261625"/>
            <a:ext cx="6908100" cy="29643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1600"/>
              <a:t>Research is iterative and depends upon asking increasingly complex or new questions whose answers in turn develop additional questions or lines of inquiry in any field.</a:t>
            </a:r>
            <a:endParaRPr sz="1600"/>
          </a:p>
        </p:txBody>
      </p:sp>
      <p:pic>
        <p:nvPicPr>
          <p:cNvPr id="251" name="Google Shape;251;p46"/>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7"/>
          <p:cNvSpPr txBox="1">
            <a:spLocks noGrp="1"/>
          </p:cNvSpPr>
          <p:nvPr>
            <p:ph type="title"/>
          </p:nvPr>
        </p:nvSpPr>
        <p:spPr>
          <a:xfrm>
            <a:off x="938500" y="445025"/>
            <a:ext cx="70497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Research as Inquiry</a:t>
            </a:r>
            <a:endParaRPr>
              <a:solidFill>
                <a:schemeClr val="lt2"/>
              </a:solidFill>
            </a:endParaRPr>
          </a:p>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p>
        </p:txBody>
      </p:sp>
      <p:cxnSp>
        <p:nvCxnSpPr>
          <p:cNvPr id="257" name="Google Shape;257;p47"/>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58" name="Google Shape;258;p47"/>
          <p:cNvSpPr txBox="1">
            <a:spLocks noGrp="1"/>
          </p:cNvSpPr>
          <p:nvPr>
            <p:ph type="body" idx="1"/>
          </p:nvPr>
        </p:nvSpPr>
        <p:spPr>
          <a:xfrm>
            <a:off x="938500" y="1386425"/>
            <a:ext cx="3186900" cy="32859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600"/>
              <a:t>Challenges:</a:t>
            </a:r>
            <a:endParaRPr sz="1600"/>
          </a:p>
          <a:p>
            <a:pPr marL="457200" lvl="0" indent="-330200" algn="l" rtl="0">
              <a:lnSpc>
                <a:spcPct val="100000"/>
              </a:lnSpc>
              <a:spcBef>
                <a:spcPts val="0"/>
              </a:spcBef>
              <a:spcAft>
                <a:spcPts val="0"/>
              </a:spcAft>
              <a:buSzPts val="1600"/>
              <a:buChar char="●"/>
            </a:pPr>
            <a:r>
              <a:rPr lang="en" sz="1600"/>
              <a:t>Responses that appear “good enough” may not prompt further inquiry.</a:t>
            </a:r>
            <a:endParaRPr sz="1600"/>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 sz="1600"/>
              <a:t>Generative AI tools have a baseline capability for producing outputs at any stage in the research process, but do not do them all equally well or holistically. </a:t>
            </a:r>
            <a:endParaRPr sz="1600"/>
          </a:p>
          <a:p>
            <a:pPr marL="0" lvl="0" indent="0" algn="l" rtl="0">
              <a:lnSpc>
                <a:spcPct val="100000"/>
              </a:lnSpc>
              <a:spcBef>
                <a:spcPts val="0"/>
              </a:spcBef>
              <a:spcAft>
                <a:spcPts val="0"/>
              </a:spcAft>
              <a:buNone/>
            </a:pPr>
            <a:endParaRPr sz="1600"/>
          </a:p>
        </p:txBody>
      </p:sp>
      <p:sp>
        <p:nvSpPr>
          <p:cNvPr id="259" name="Google Shape;259;p47"/>
          <p:cNvSpPr txBox="1">
            <a:spLocks noGrp="1"/>
          </p:cNvSpPr>
          <p:nvPr>
            <p:ph type="body" idx="2"/>
          </p:nvPr>
        </p:nvSpPr>
        <p:spPr>
          <a:xfrm>
            <a:off x="5022075" y="1386425"/>
            <a:ext cx="3186900" cy="328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Potential:</a:t>
            </a:r>
            <a:endParaRPr sz="1600"/>
          </a:p>
          <a:p>
            <a:pPr marL="457200" lvl="0" indent="-330200" algn="l" rtl="0">
              <a:spcBef>
                <a:spcPts val="1600"/>
              </a:spcBef>
              <a:spcAft>
                <a:spcPts val="0"/>
              </a:spcAft>
              <a:buSzPts val="1600"/>
              <a:buChar char="●"/>
            </a:pPr>
            <a:r>
              <a:rPr lang="en" sz="1600"/>
              <a:t>Students can use generative AI tools at discrete stages in the research process well-aligned to their use.</a:t>
            </a:r>
            <a:endParaRPr sz="1600"/>
          </a:p>
          <a:p>
            <a:pPr marL="45720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t>Students can view their use of generative AI tools as iterative, rather than stopping at a single prompt.</a:t>
            </a:r>
            <a:endParaRPr sz="1600"/>
          </a:p>
        </p:txBody>
      </p:sp>
      <p:pic>
        <p:nvPicPr>
          <p:cNvPr id="260" name="Google Shape;260;p47"/>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987450" y="414025"/>
            <a:ext cx="7169100" cy="86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Ideas for engaging with generative AI in the classroom based on the Frames</a:t>
            </a:r>
            <a:endParaRPr>
              <a:solidFill>
                <a:schemeClr val="accent1"/>
              </a:solidFill>
            </a:endParaRPr>
          </a:p>
        </p:txBody>
      </p:sp>
      <p:sp>
        <p:nvSpPr>
          <p:cNvPr id="266" name="Google Shape;266;p48"/>
          <p:cNvSpPr txBox="1">
            <a:spLocks noGrp="1"/>
          </p:cNvSpPr>
          <p:nvPr>
            <p:ph type="body" idx="4294967295"/>
          </p:nvPr>
        </p:nvSpPr>
        <p:spPr>
          <a:xfrm>
            <a:off x="930775" y="1378900"/>
            <a:ext cx="7169100" cy="356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u="sng" dirty="0">
                <a:solidFill>
                  <a:schemeClr val="lt1"/>
                </a:solidFill>
              </a:rPr>
              <a:t>Authority Is Constructed and Contextual: Use generative AI to explore viewpoint and bias.</a:t>
            </a:r>
            <a:endParaRPr sz="1200" b="1" u="sng" dirty="0">
              <a:solidFill>
                <a:schemeClr val="lt1"/>
              </a:solidFill>
            </a:endParaRPr>
          </a:p>
          <a:p>
            <a:pPr marL="0" lvl="0" indent="0" algn="l" rtl="0">
              <a:spcBef>
                <a:spcPts val="1600"/>
              </a:spcBef>
              <a:spcAft>
                <a:spcPts val="0"/>
              </a:spcAft>
              <a:buNone/>
            </a:pPr>
            <a:r>
              <a:rPr lang="en" sz="1200" i="1" dirty="0">
                <a:solidFill>
                  <a:schemeClr val="lt1"/>
                </a:solidFill>
              </a:rPr>
              <a:t>	Example: Generate responses explaining topics that the class has studied together, then discuss what information or context should be adjusted. </a:t>
            </a:r>
            <a:endParaRPr sz="1200" i="1" dirty="0">
              <a:solidFill>
                <a:schemeClr val="lt1"/>
              </a:solidFill>
            </a:endParaRPr>
          </a:p>
          <a:p>
            <a:pPr marL="0" lvl="0" indent="0" algn="l" rtl="0">
              <a:spcBef>
                <a:spcPts val="1600"/>
              </a:spcBef>
              <a:spcAft>
                <a:spcPts val="0"/>
              </a:spcAft>
              <a:buNone/>
            </a:pPr>
            <a:r>
              <a:rPr lang="en" sz="1200" b="1" u="sng" dirty="0">
                <a:solidFill>
                  <a:schemeClr val="lt1"/>
                </a:solidFill>
              </a:rPr>
              <a:t>Information Creation as a Process: Tailor course policies on generative AI to the course learning outcomes. </a:t>
            </a:r>
            <a:endParaRPr sz="1200" b="1" u="sng" dirty="0">
              <a:solidFill>
                <a:schemeClr val="lt1"/>
              </a:solidFill>
            </a:endParaRPr>
          </a:p>
          <a:p>
            <a:pPr marL="0" lvl="0" indent="0" algn="l" rtl="0">
              <a:spcBef>
                <a:spcPts val="1600"/>
              </a:spcBef>
              <a:spcAft>
                <a:spcPts val="0"/>
              </a:spcAft>
              <a:buNone/>
            </a:pPr>
            <a:r>
              <a:rPr lang="en" sz="1200" b="1" i="1" dirty="0">
                <a:solidFill>
                  <a:schemeClr val="lt1"/>
                </a:solidFill>
              </a:rPr>
              <a:t>	</a:t>
            </a:r>
            <a:r>
              <a:rPr lang="en" sz="1200" i="1" dirty="0">
                <a:solidFill>
                  <a:schemeClr val="lt1"/>
                </a:solidFill>
              </a:rPr>
              <a:t>Example: By articulating research as a multi-step process, you can communicate to students what skills the course will help them develop and how AI use would help or hinder that development.</a:t>
            </a:r>
            <a:endParaRPr sz="1200" i="1" dirty="0">
              <a:solidFill>
                <a:schemeClr val="lt1"/>
              </a:solidFill>
            </a:endParaRPr>
          </a:p>
          <a:p>
            <a:pPr marL="0" lvl="0" indent="0" algn="l" rtl="0">
              <a:spcBef>
                <a:spcPts val="1600"/>
              </a:spcBef>
              <a:spcAft>
                <a:spcPts val="0"/>
              </a:spcAft>
              <a:buNone/>
            </a:pPr>
            <a:r>
              <a:rPr lang="en" sz="1200" b="1" u="sng" dirty="0">
                <a:solidFill>
                  <a:schemeClr val="lt1"/>
                </a:solidFill>
              </a:rPr>
              <a:t>Research as Inquiry: Foster curiosity about human vs. AI research practices.</a:t>
            </a:r>
            <a:r>
              <a:rPr lang="en" sz="1200" dirty="0">
                <a:solidFill>
                  <a:schemeClr val="lt1"/>
                </a:solidFill>
              </a:rPr>
              <a:t> </a:t>
            </a:r>
            <a:endParaRPr sz="1200" dirty="0">
              <a:solidFill>
                <a:schemeClr val="lt1"/>
              </a:solidFill>
            </a:endParaRPr>
          </a:p>
          <a:p>
            <a:pPr marL="0" lvl="0" indent="0" algn="l" rtl="0">
              <a:spcBef>
                <a:spcPts val="1600"/>
              </a:spcBef>
              <a:spcAft>
                <a:spcPts val="1600"/>
              </a:spcAft>
              <a:buNone/>
            </a:pPr>
            <a:r>
              <a:rPr lang="en" sz="1200" dirty="0">
                <a:solidFill>
                  <a:schemeClr val="lt1"/>
                </a:solidFill>
              </a:rPr>
              <a:t>	</a:t>
            </a:r>
            <a:r>
              <a:rPr lang="en" sz="1200" i="1" dirty="0">
                <a:solidFill>
                  <a:schemeClr val="lt1"/>
                </a:solidFill>
              </a:rPr>
              <a:t>Example: Allow students to choose whether or not to use a generative AI tool for an assignment, then have them discuss their processes in class. Explore how such tools may open new lines of inquiry while cutting off others.</a:t>
            </a:r>
            <a:endParaRPr sz="1200" i="1" dirty="0">
              <a:solidFill>
                <a:schemeClr val="lt1"/>
              </a:solidFill>
            </a:endParaRPr>
          </a:p>
        </p:txBody>
      </p:sp>
      <p:cxnSp>
        <p:nvCxnSpPr>
          <p:cNvPr id="267" name="Google Shape;267;p48"/>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268" name="Google Shape;268;p48"/>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924870" y="760375"/>
            <a:ext cx="3068700" cy="59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sp>
        <p:nvSpPr>
          <p:cNvPr id="274" name="Google Shape;274;p49"/>
          <p:cNvSpPr txBox="1">
            <a:spLocks noGrp="1"/>
          </p:cNvSpPr>
          <p:nvPr>
            <p:ph type="subTitle" idx="1"/>
          </p:nvPr>
        </p:nvSpPr>
        <p:spPr>
          <a:xfrm>
            <a:off x="924875" y="1684275"/>
            <a:ext cx="5349300" cy="15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Questions?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Isaac Wink, </a:t>
            </a:r>
            <a:r>
              <a:rPr lang="en" sz="1800" u="sng">
                <a:solidFill>
                  <a:schemeClr val="hlink"/>
                </a:solidFill>
                <a:hlinkClick r:id="rId3"/>
              </a:rPr>
              <a:t>isaac.wink@uky.edu</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Jennifer Hootman, </a:t>
            </a:r>
            <a:r>
              <a:rPr lang="en" sz="1800" u="sng">
                <a:solidFill>
                  <a:schemeClr val="hlink"/>
                </a:solidFill>
                <a:hlinkClick r:id="rId4"/>
              </a:rPr>
              <a:t>jlhootman@uky.edu</a:t>
            </a:r>
            <a:r>
              <a:rPr lang="en" sz="1800"/>
              <a:t> </a:t>
            </a:r>
            <a:endParaRPr sz="18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75" name="Google Shape;275;p49"/>
          <p:cNvCxnSpPr/>
          <p:nvPr/>
        </p:nvCxnSpPr>
        <p:spPr>
          <a:xfrm>
            <a:off x="1013400" y="1488797"/>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cxnSp>
        <p:nvCxnSpPr>
          <p:cNvPr id="276" name="Google Shape;276;p49"/>
          <p:cNvCxnSpPr/>
          <p:nvPr/>
        </p:nvCxnSpPr>
        <p:spPr>
          <a:xfrm>
            <a:off x="1013400" y="345807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277" name="Google Shape;277;p49"/>
          <p:cNvPicPr preferRelativeResize="0"/>
          <p:nvPr/>
        </p:nvPicPr>
        <p:blipFill>
          <a:blip r:embed="rId5">
            <a:alphaModFix/>
          </a:blip>
          <a:stretch>
            <a:fillRect/>
          </a:stretch>
        </p:blipFill>
        <p:spPr>
          <a:xfrm>
            <a:off x="5331350" y="855175"/>
            <a:ext cx="1477625" cy="1477625"/>
          </a:xfrm>
          <a:prstGeom prst="rect">
            <a:avLst/>
          </a:prstGeom>
          <a:noFill/>
          <a:ln>
            <a:noFill/>
          </a:ln>
        </p:spPr>
      </p:pic>
      <p:pic>
        <p:nvPicPr>
          <p:cNvPr id="278" name="Google Shape;278;p49"/>
          <p:cNvPicPr preferRelativeResize="0"/>
          <p:nvPr/>
        </p:nvPicPr>
        <p:blipFill>
          <a:blip r:embed="rId6">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7"/>
          <p:cNvSpPr txBox="1">
            <a:spLocks noGrp="1"/>
          </p:cNvSpPr>
          <p:nvPr>
            <p:ph type="subTitle" idx="1"/>
          </p:nvPr>
        </p:nvSpPr>
        <p:spPr>
          <a:xfrm>
            <a:off x="1224150" y="3642100"/>
            <a:ext cx="6695700" cy="116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a:p>
            <a:pPr marL="0" lvl="0" indent="0" algn="ctr" rtl="0">
              <a:spcBef>
                <a:spcPts val="0"/>
              </a:spcBef>
              <a:spcAft>
                <a:spcPts val="0"/>
              </a:spcAft>
              <a:buNone/>
            </a:pPr>
            <a:r>
              <a:rPr lang="en"/>
              <a:t>Beth McMurtrie</a:t>
            </a:r>
            <a:endParaRPr/>
          </a:p>
          <a:p>
            <a:pPr marL="0" lvl="0" indent="0" algn="ctr" rtl="0">
              <a:spcBef>
                <a:spcPts val="0"/>
              </a:spcBef>
              <a:spcAft>
                <a:spcPts val="0"/>
              </a:spcAft>
              <a:buNone/>
            </a:pPr>
            <a:r>
              <a:rPr lang="en" i="1" u="sng">
                <a:solidFill>
                  <a:schemeClr val="hlink"/>
                </a:solidFill>
                <a:hlinkClick r:id="rId3"/>
              </a:rPr>
              <a:t>What Will Determine AI’s Impact on College Teaching? 5 Signs to Watch</a:t>
            </a:r>
            <a:r>
              <a:rPr lang="en" u="sng">
                <a:solidFill>
                  <a:schemeClr val="hlink"/>
                </a:solidFill>
                <a:hlinkClick r:id="rId3"/>
              </a:rPr>
              <a:t>, </a:t>
            </a:r>
            <a:r>
              <a:rPr lang="en" i="1" u="sng">
                <a:solidFill>
                  <a:schemeClr val="hlink"/>
                </a:solidFill>
                <a:hlinkClick r:id="rId3"/>
              </a:rPr>
              <a:t>The Chronicle of Higher Education,</a:t>
            </a:r>
            <a:r>
              <a:rPr lang="en" u="sng">
                <a:solidFill>
                  <a:schemeClr val="hlink"/>
                </a:solidFill>
                <a:hlinkClick r:id="rId3"/>
              </a:rPr>
              <a:t> 9/8/2023</a:t>
            </a:r>
            <a:endParaRPr/>
          </a:p>
        </p:txBody>
      </p:sp>
      <p:sp>
        <p:nvSpPr>
          <p:cNvPr id="169" name="Google Shape;169;p37"/>
          <p:cNvSpPr txBox="1">
            <a:spLocks noGrp="1"/>
          </p:cNvSpPr>
          <p:nvPr>
            <p:ph type="ctrTitle"/>
          </p:nvPr>
        </p:nvSpPr>
        <p:spPr>
          <a:xfrm>
            <a:off x="1850550" y="1157925"/>
            <a:ext cx="5442900" cy="26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“AI is forcing higher education to ask some tough questions about what it does well.”</a:t>
            </a:r>
            <a:endParaRPr/>
          </a:p>
        </p:txBody>
      </p:sp>
      <p:pic>
        <p:nvPicPr>
          <p:cNvPr id="170" name="Google Shape;170;p37"/>
          <p:cNvPicPr preferRelativeResize="0"/>
          <p:nvPr/>
        </p:nvPicPr>
        <p:blipFill>
          <a:blip r:embed="rId4">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8"/>
          <p:cNvSpPr txBox="1">
            <a:spLocks noGrp="1"/>
          </p:cNvSpPr>
          <p:nvPr>
            <p:ph type="title"/>
          </p:nvPr>
        </p:nvSpPr>
        <p:spPr>
          <a:xfrm>
            <a:off x="938500" y="445025"/>
            <a:ext cx="76746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Are Using Generative AI at Multiple Steps in the Research and Writing Process</a:t>
            </a:r>
            <a:endParaRPr/>
          </a:p>
        </p:txBody>
      </p:sp>
      <p:cxnSp>
        <p:nvCxnSpPr>
          <p:cNvPr id="176" name="Google Shape;176;p38"/>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177" name="Google Shape;177;p38"/>
          <p:cNvPicPr preferRelativeResize="0"/>
          <p:nvPr/>
        </p:nvPicPr>
        <p:blipFill>
          <a:blip r:embed="rId3">
            <a:alphaModFix/>
          </a:blip>
          <a:stretch>
            <a:fillRect/>
          </a:stretch>
        </p:blipFill>
        <p:spPr>
          <a:xfrm>
            <a:off x="7654225" y="4635513"/>
            <a:ext cx="1364848" cy="462537"/>
          </a:xfrm>
          <a:prstGeom prst="rect">
            <a:avLst/>
          </a:prstGeom>
          <a:noFill/>
          <a:ln>
            <a:noFill/>
          </a:ln>
        </p:spPr>
      </p:pic>
      <p:sp>
        <p:nvSpPr>
          <p:cNvPr id="178" name="Google Shape;178;p38"/>
          <p:cNvSpPr txBox="1"/>
          <p:nvPr/>
        </p:nvSpPr>
        <p:spPr>
          <a:xfrm>
            <a:off x="1026200" y="1615400"/>
            <a:ext cx="7349100" cy="286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Montserrat"/>
                <a:ea typeface="Montserrat"/>
                <a:cs typeface="Montserrat"/>
                <a:sym typeface="Montserrat"/>
              </a:rPr>
              <a:t>“The common fear among teachers is that AI is actually writing our essays for us, but that isn't what happens… You tell the algorithm what your topic is and </a:t>
            </a:r>
            <a:r>
              <a:rPr lang="en" sz="1600" b="1" u="sng">
                <a:solidFill>
                  <a:schemeClr val="lt1"/>
                </a:solidFill>
                <a:latin typeface="Montserrat"/>
                <a:ea typeface="Montserrat"/>
                <a:cs typeface="Montserrat"/>
                <a:sym typeface="Montserrat"/>
              </a:rPr>
              <a:t>ask for a central claim</a:t>
            </a:r>
            <a:r>
              <a:rPr lang="en" sz="1600">
                <a:solidFill>
                  <a:schemeClr val="lt1"/>
                </a:solidFill>
                <a:latin typeface="Montserrat"/>
                <a:ea typeface="Montserrat"/>
                <a:cs typeface="Montserrat"/>
                <a:sym typeface="Montserrat"/>
              </a:rPr>
              <a:t>, then </a:t>
            </a:r>
            <a:r>
              <a:rPr lang="en" sz="1600" b="1" u="sng">
                <a:solidFill>
                  <a:schemeClr val="lt1"/>
                </a:solidFill>
                <a:latin typeface="Montserrat"/>
                <a:ea typeface="Montserrat"/>
                <a:cs typeface="Montserrat"/>
                <a:sym typeface="Montserrat"/>
              </a:rPr>
              <a:t>have it give you an outline to argue this claim</a:t>
            </a:r>
            <a:r>
              <a:rPr lang="en" sz="1600">
                <a:solidFill>
                  <a:schemeClr val="lt1"/>
                </a:solidFill>
                <a:latin typeface="Montserrat"/>
                <a:ea typeface="Montserrat"/>
                <a:cs typeface="Montserrat"/>
                <a:sym typeface="Montserrat"/>
              </a:rPr>
              <a:t>. Depending on the topic, you might even be able to </a:t>
            </a:r>
            <a:r>
              <a:rPr lang="en" sz="1600" b="1" u="sng">
                <a:solidFill>
                  <a:schemeClr val="lt1"/>
                </a:solidFill>
                <a:latin typeface="Montserrat"/>
                <a:ea typeface="Montserrat"/>
                <a:cs typeface="Montserrat"/>
                <a:sym typeface="Montserrat"/>
              </a:rPr>
              <a:t>have it write each paragraph the outline calls for, one by one</a:t>
            </a:r>
            <a:r>
              <a:rPr lang="en" sz="1600">
                <a:solidFill>
                  <a:schemeClr val="lt1"/>
                </a:solidFill>
                <a:latin typeface="Montserrat"/>
                <a:ea typeface="Montserrat"/>
                <a:cs typeface="Montserrat"/>
                <a:sym typeface="Montserrat"/>
              </a:rPr>
              <a:t>, then rewrite them yourself to make them flow better.”</a:t>
            </a:r>
            <a:endParaRPr sz="1600">
              <a:solidFill>
                <a:schemeClr val="lt1"/>
              </a:solidFill>
              <a:latin typeface="Montserrat"/>
              <a:ea typeface="Montserrat"/>
              <a:cs typeface="Montserrat"/>
              <a:sym typeface="Montserrat"/>
            </a:endParaRPr>
          </a:p>
          <a:p>
            <a:pPr marL="0" lvl="0" indent="0" algn="l" rtl="0">
              <a:spcBef>
                <a:spcPts val="0"/>
              </a:spcBef>
              <a:spcAft>
                <a:spcPts val="0"/>
              </a:spcAft>
              <a:buNone/>
            </a:pPr>
            <a:endParaRPr sz="1600">
              <a:solidFill>
                <a:schemeClr val="lt1"/>
              </a:solidFill>
              <a:latin typeface="Montserrat"/>
              <a:ea typeface="Montserrat"/>
              <a:cs typeface="Montserrat"/>
              <a:sym typeface="Montserrat"/>
            </a:endParaRPr>
          </a:p>
          <a:p>
            <a:pPr marL="0" lvl="0" indent="0" algn="ctr" rtl="0">
              <a:spcBef>
                <a:spcPts val="0"/>
              </a:spcBef>
              <a:spcAft>
                <a:spcPts val="0"/>
              </a:spcAft>
              <a:buNone/>
            </a:pPr>
            <a:r>
              <a:rPr lang="en">
                <a:solidFill>
                  <a:schemeClr val="lt2"/>
                </a:solidFill>
                <a:latin typeface="Montserrat"/>
                <a:ea typeface="Montserrat"/>
                <a:cs typeface="Montserrat"/>
                <a:sym typeface="Montserrat"/>
              </a:rPr>
              <a:t>— </a:t>
            </a:r>
            <a:endParaRPr sz="1600">
              <a:solidFill>
                <a:schemeClr val="lt1"/>
              </a:solidFill>
              <a:latin typeface="Montserrat"/>
              <a:ea typeface="Montserrat"/>
              <a:cs typeface="Montserrat"/>
              <a:sym typeface="Montserrat"/>
            </a:endParaRPr>
          </a:p>
          <a:p>
            <a:pPr marL="0" lvl="0" indent="0" algn="ctr" rtl="0">
              <a:spcBef>
                <a:spcPts val="0"/>
              </a:spcBef>
              <a:spcAft>
                <a:spcPts val="0"/>
              </a:spcAft>
              <a:buNone/>
            </a:pPr>
            <a:r>
              <a:rPr lang="en" sz="1600">
                <a:solidFill>
                  <a:schemeClr val="lt2"/>
                </a:solidFill>
                <a:latin typeface="Montserrat"/>
                <a:ea typeface="Montserrat"/>
                <a:cs typeface="Montserrat"/>
                <a:sym typeface="Montserrat"/>
              </a:rPr>
              <a:t>Owen Kichizo Terry </a:t>
            </a:r>
            <a:endParaRPr sz="1600">
              <a:solidFill>
                <a:schemeClr val="lt2"/>
              </a:solidFill>
              <a:latin typeface="Montserrat"/>
              <a:ea typeface="Montserrat"/>
              <a:cs typeface="Montserrat"/>
              <a:sym typeface="Montserrat"/>
            </a:endParaRPr>
          </a:p>
          <a:p>
            <a:pPr marL="0" lvl="0" indent="0" algn="ctr" rtl="0">
              <a:spcBef>
                <a:spcPts val="0"/>
              </a:spcBef>
              <a:spcAft>
                <a:spcPts val="0"/>
              </a:spcAft>
              <a:buNone/>
            </a:pPr>
            <a:r>
              <a:rPr lang="en" sz="1600" u="sng">
                <a:solidFill>
                  <a:schemeClr val="hlink"/>
                </a:solidFill>
                <a:latin typeface="Montserrat"/>
                <a:ea typeface="Montserrat"/>
                <a:cs typeface="Montserrat"/>
                <a:sym typeface="Montserrat"/>
                <a:hlinkClick r:id="rId4"/>
              </a:rPr>
              <a:t>“I'm a Student. You Have No Idea How Much We're Using ChatGPT,” </a:t>
            </a:r>
            <a:r>
              <a:rPr lang="en" sz="1600" i="1" u="sng">
                <a:solidFill>
                  <a:schemeClr val="hlink"/>
                </a:solidFill>
                <a:latin typeface="Montserrat"/>
                <a:ea typeface="Montserrat"/>
                <a:cs typeface="Montserrat"/>
                <a:sym typeface="Montserrat"/>
                <a:hlinkClick r:id="rId4"/>
              </a:rPr>
              <a:t>The</a:t>
            </a:r>
            <a:r>
              <a:rPr lang="en" sz="1600" u="sng">
                <a:solidFill>
                  <a:schemeClr val="hlink"/>
                </a:solidFill>
                <a:latin typeface="Montserrat"/>
                <a:ea typeface="Montserrat"/>
                <a:cs typeface="Montserrat"/>
                <a:sym typeface="Montserrat"/>
                <a:hlinkClick r:id="rId4"/>
              </a:rPr>
              <a:t> </a:t>
            </a:r>
            <a:r>
              <a:rPr lang="en" sz="1600" i="1" u="sng">
                <a:solidFill>
                  <a:schemeClr val="hlink"/>
                </a:solidFill>
                <a:latin typeface="Montserrat"/>
                <a:ea typeface="Montserrat"/>
                <a:cs typeface="Montserrat"/>
                <a:sym typeface="Montserrat"/>
                <a:hlinkClick r:id="rId4"/>
              </a:rPr>
              <a:t>Chronicle of Higher Education, 5/12/2023</a:t>
            </a:r>
            <a:endParaRPr sz="1600" i="1">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a:off x="938500" y="445025"/>
            <a:ext cx="67902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of Generative AI from a Librarian Perspective</a:t>
            </a:r>
            <a:endParaRPr/>
          </a:p>
        </p:txBody>
      </p:sp>
      <p:sp>
        <p:nvSpPr>
          <p:cNvPr id="184" name="Google Shape;184;p39"/>
          <p:cNvSpPr txBox="1">
            <a:spLocks noGrp="1"/>
          </p:cNvSpPr>
          <p:nvPr>
            <p:ph type="body" idx="1"/>
          </p:nvPr>
        </p:nvSpPr>
        <p:spPr>
          <a:xfrm>
            <a:off x="1059541" y="2320825"/>
            <a:ext cx="3258900" cy="1795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Disconnection of responses from a particular source </a:t>
            </a:r>
            <a:endParaRPr/>
          </a:p>
          <a:p>
            <a:pPr marL="457200" lvl="0" indent="-317500" algn="l" rtl="0">
              <a:spcBef>
                <a:spcPts val="1000"/>
              </a:spcBef>
              <a:spcAft>
                <a:spcPts val="0"/>
              </a:spcAft>
              <a:buSzPts val="1400"/>
              <a:buChar char="●"/>
            </a:pPr>
            <a:r>
              <a:rPr lang="en"/>
              <a:t>How to assess the viewpoint/bias of responses? </a:t>
            </a:r>
            <a:endParaRPr/>
          </a:p>
          <a:p>
            <a:pPr marL="457200" lvl="0" indent="0" algn="l" rtl="0">
              <a:spcBef>
                <a:spcPts val="1000"/>
              </a:spcBef>
              <a:spcAft>
                <a:spcPts val="1000"/>
              </a:spcAft>
              <a:buNone/>
            </a:pPr>
            <a:endParaRPr/>
          </a:p>
        </p:txBody>
      </p:sp>
      <p:sp>
        <p:nvSpPr>
          <p:cNvPr id="185" name="Google Shape;185;p39"/>
          <p:cNvSpPr txBox="1">
            <a:spLocks noGrp="1"/>
          </p:cNvSpPr>
          <p:nvPr>
            <p:ph type="body" idx="2"/>
          </p:nvPr>
        </p:nvSpPr>
        <p:spPr>
          <a:xfrm>
            <a:off x="4650702" y="2320825"/>
            <a:ext cx="3258900" cy="1795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Disconnection of responses from the human labor that powers them</a:t>
            </a:r>
            <a:endParaRPr/>
          </a:p>
          <a:p>
            <a:pPr marL="457200" lvl="0" indent="-317500" algn="l" rtl="0">
              <a:spcBef>
                <a:spcPts val="1000"/>
              </a:spcBef>
              <a:spcAft>
                <a:spcPts val="0"/>
              </a:spcAft>
              <a:buSzPts val="1400"/>
              <a:buChar char="●"/>
            </a:pPr>
            <a:r>
              <a:rPr lang="en"/>
              <a:t>Responses that appear “good enough” may prompt less or more inquiry</a:t>
            </a:r>
            <a:endParaRPr/>
          </a:p>
          <a:p>
            <a:pPr marL="457200" lvl="0" indent="0" algn="l" rtl="0">
              <a:spcBef>
                <a:spcPts val="1000"/>
              </a:spcBef>
              <a:spcAft>
                <a:spcPts val="1000"/>
              </a:spcAft>
              <a:buNone/>
            </a:pPr>
            <a:endParaRPr/>
          </a:p>
        </p:txBody>
      </p:sp>
      <p:sp>
        <p:nvSpPr>
          <p:cNvPr id="186" name="Google Shape;186;p39"/>
          <p:cNvSpPr txBox="1">
            <a:spLocks noGrp="1"/>
          </p:cNvSpPr>
          <p:nvPr>
            <p:ph type="title" idx="3"/>
          </p:nvPr>
        </p:nvSpPr>
        <p:spPr>
          <a:xfrm>
            <a:off x="1198050" y="1463775"/>
            <a:ext cx="3258900" cy="779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Provenance of Information</a:t>
            </a:r>
            <a:endParaRPr/>
          </a:p>
        </p:txBody>
      </p:sp>
      <p:sp>
        <p:nvSpPr>
          <p:cNvPr id="187" name="Google Shape;187;p39"/>
          <p:cNvSpPr txBox="1">
            <a:spLocks noGrp="1"/>
          </p:cNvSpPr>
          <p:nvPr>
            <p:ph type="title" idx="4"/>
          </p:nvPr>
        </p:nvSpPr>
        <p:spPr>
          <a:xfrm>
            <a:off x="4789200" y="1574775"/>
            <a:ext cx="3258900" cy="66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Value of </a:t>
            </a:r>
            <a:endParaRPr/>
          </a:p>
          <a:p>
            <a:pPr marL="0" lvl="0" indent="0" algn="l" rtl="0">
              <a:spcBef>
                <a:spcPts val="0"/>
              </a:spcBef>
              <a:spcAft>
                <a:spcPts val="0"/>
              </a:spcAft>
              <a:buNone/>
            </a:pPr>
            <a:r>
              <a:rPr lang="en"/>
              <a:t>Information</a:t>
            </a:r>
            <a:endParaRPr/>
          </a:p>
        </p:txBody>
      </p:sp>
      <p:cxnSp>
        <p:nvCxnSpPr>
          <p:cNvPr id="188" name="Google Shape;188;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189" name="Google Shape;189;p39"/>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0"/>
          <p:cNvSpPr txBox="1">
            <a:spLocks noGrp="1"/>
          </p:cNvSpPr>
          <p:nvPr>
            <p:ph type="title"/>
          </p:nvPr>
        </p:nvSpPr>
        <p:spPr>
          <a:xfrm>
            <a:off x="938500" y="445025"/>
            <a:ext cx="78564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Association of College &amp; Research Libraries’</a:t>
            </a:r>
            <a:endParaRPr>
              <a:solidFill>
                <a:schemeClr val="lt2"/>
              </a:solidFill>
            </a:endParaRPr>
          </a:p>
          <a:p>
            <a:pPr marL="0" lvl="0" indent="0" algn="l" rtl="0">
              <a:spcBef>
                <a:spcPts val="0"/>
              </a:spcBef>
              <a:spcAft>
                <a:spcPts val="0"/>
              </a:spcAft>
              <a:buNone/>
            </a:pPr>
            <a:r>
              <a:rPr lang="en">
                <a:solidFill>
                  <a:schemeClr val="lt2"/>
                </a:solidFill>
              </a:rPr>
              <a:t>Framework for Information Literacy</a:t>
            </a:r>
            <a:endParaRPr/>
          </a:p>
        </p:txBody>
      </p:sp>
      <p:sp>
        <p:nvSpPr>
          <p:cNvPr id="195" name="Google Shape;195;p40"/>
          <p:cNvSpPr txBox="1">
            <a:spLocks noGrp="1"/>
          </p:cNvSpPr>
          <p:nvPr>
            <p:ph type="body" idx="1"/>
          </p:nvPr>
        </p:nvSpPr>
        <p:spPr>
          <a:xfrm>
            <a:off x="938500" y="1322225"/>
            <a:ext cx="8033400" cy="366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The Framework - based on a cluster of interconnected core concepts, with flexible options for implementation.</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t>Threshold Concepts</a:t>
            </a:r>
            <a:endParaRPr sz="1600"/>
          </a:p>
          <a:p>
            <a:pPr marL="914400" lvl="1" indent="-330200" algn="l" rtl="0">
              <a:spcBef>
                <a:spcPts val="0"/>
              </a:spcBef>
              <a:spcAft>
                <a:spcPts val="0"/>
              </a:spcAft>
              <a:buSzPts val="1600"/>
              <a:buChar char="○"/>
            </a:pPr>
            <a:r>
              <a:rPr lang="en" sz="1600"/>
              <a:t>Knowledge practices</a:t>
            </a:r>
            <a:endParaRPr sz="1600"/>
          </a:p>
          <a:p>
            <a:pPr marL="914400" lvl="1" indent="-330200" algn="l" rtl="0">
              <a:spcBef>
                <a:spcPts val="0"/>
              </a:spcBef>
              <a:spcAft>
                <a:spcPts val="0"/>
              </a:spcAft>
              <a:buSzPts val="1600"/>
              <a:buChar char="○"/>
            </a:pPr>
            <a:r>
              <a:rPr lang="en" sz="1600"/>
              <a:t>Dispositions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Frames</a:t>
            </a:r>
            <a:endParaRPr sz="1600"/>
          </a:p>
          <a:p>
            <a:pPr marL="457200" lvl="0" indent="-330200" algn="l" rtl="0">
              <a:spcBef>
                <a:spcPts val="0"/>
              </a:spcBef>
              <a:spcAft>
                <a:spcPts val="0"/>
              </a:spcAft>
              <a:buSzPts val="1600"/>
              <a:buAutoNum type="arabicPeriod"/>
            </a:pPr>
            <a:r>
              <a:rPr lang="en" sz="1600"/>
              <a:t>Authority Is Constructed and Contextual</a:t>
            </a:r>
            <a:endParaRPr sz="1600"/>
          </a:p>
          <a:p>
            <a:pPr marL="457200" lvl="0" indent="-330200" algn="l" rtl="0">
              <a:spcBef>
                <a:spcPts val="0"/>
              </a:spcBef>
              <a:spcAft>
                <a:spcPts val="0"/>
              </a:spcAft>
              <a:buSzPts val="1600"/>
              <a:buAutoNum type="arabicPeriod"/>
            </a:pPr>
            <a:r>
              <a:rPr lang="en" sz="1600"/>
              <a:t>Information Creation as a Process</a:t>
            </a:r>
            <a:endParaRPr sz="1600"/>
          </a:p>
          <a:p>
            <a:pPr marL="457200" lvl="0" indent="-330200" algn="l" rtl="0">
              <a:spcBef>
                <a:spcPts val="0"/>
              </a:spcBef>
              <a:spcAft>
                <a:spcPts val="0"/>
              </a:spcAft>
              <a:buSzPts val="1600"/>
              <a:buAutoNum type="arabicPeriod"/>
            </a:pPr>
            <a:r>
              <a:rPr lang="en" sz="1600"/>
              <a:t>Information Has Value</a:t>
            </a:r>
            <a:endParaRPr sz="1600"/>
          </a:p>
          <a:p>
            <a:pPr marL="457200" lvl="0" indent="-330200" algn="l" rtl="0">
              <a:spcBef>
                <a:spcPts val="0"/>
              </a:spcBef>
              <a:spcAft>
                <a:spcPts val="0"/>
              </a:spcAft>
              <a:buSzPts val="1600"/>
              <a:buAutoNum type="arabicPeriod"/>
            </a:pPr>
            <a:r>
              <a:rPr lang="en" sz="1600"/>
              <a:t>Research as Inquiry</a:t>
            </a:r>
            <a:endParaRPr sz="1600"/>
          </a:p>
          <a:p>
            <a:pPr marL="457200" lvl="0" indent="-330200" algn="l" rtl="0">
              <a:spcBef>
                <a:spcPts val="0"/>
              </a:spcBef>
              <a:spcAft>
                <a:spcPts val="0"/>
              </a:spcAft>
              <a:buSzPts val="1600"/>
              <a:buAutoNum type="arabicPeriod"/>
            </a:pPr>
            <a:r>
              <a:rPr lang="en" sz="1600"/>
              <a:t>Scholarship as Conversation</a:t>
            </a:r>
            <a:endParaRPr sz="1600"/>
          </a:p>
          <a:p>
            <a:pPr marL="457200" lvl="0" indent="-330200" algn="l" rtl="0">
              <a:spcBef>
                <a:spcPts val="0"/>
              </a:spcBef>
              <a:spcAft>
                <a:spcPts val="0"/>
              </a:spcAft>
              <a:buSzPts val="1600"/>
              <a:buAutoNum type="arabicPeriod"/>
            </a:pPr>
            <a:r>
              <a:rPr lang="en" sz="1600"/>
              <a:t>Searching as Strategic Exploration</a:t>
            </a:r>
            <a:endParaRPr sz="1600"/>
          </a:p>
          <a:p>
            <a:pPr marL="0" lvl="0" indent="0" algn="l" rtl="0">
              <a:spcBef>
                <a:spcPts val="0"/>
              </a:spcBef>
              <a:spcAft>
                <a:spcPts val="0"/>
              </a:spcAft>
              <a:buNone/>
            </a:pPr>
            <a:endParaRPr sz="1600"/>
          </a:p>
        </p:txBody>
      </p:sp>
      <p:cxnSp>
        <p:nvCxnSpPr>
          <p:cNvPr id="196" name="Google Shape;196;p40"/>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97" name="Google Shape;197;p40"/>
          <p:cNvSpPr txBox="1"/>
          <p:nvPr/>
        </p:nvSpPr>
        <p:spPr>
          <a:xfrm>
            <a:off x="938500" y="116100"/>
            <a:ext cx="6820200" cy="41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50">
                <a:solidFill>
                  <a:schemeClr val="accent2"/>
                </a:solidFill>
                <a:latin typeface="Montserrat ExtraBold"/>
                <a:ea typeface="Montserrat ExtraBold"/>
                <a:cs typeface="Montserrat ExtraBold"/>
                <a:sym typeface="Montserrat ExtraBold"/>
              </a:rPr>
              <a:t>ala.org/acrl/standards/ilframework</a:t>
            </a:r>
            <a:endParaRPr sz="1150">
              <a:solidFill>
                <a:schemeClr val="accent2"/>
              </a:solidFill>
              <a:latin typeface="Montserrat ExtraBold"/>
              <a:ea typeface="Montserrat ExtraBold"/>
              <a:cs typeface="Montserrat ExtraBold"/>
              <a:sym typeface="Montserrat ExtraBold"/>
            </a:endParaRPr>
          </a:p>
        </p:txBody>
      </p:sp>
      <p:pic>
        <p:nvPicPr>
          <p:cNvPr id="198" name="Google Shape;198;p40"/>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1"/>
          <p:cNvSpPr txBox="1">
            <a:spLocks noGrp="1"/>
          </p:cNvSpPr>
          <p:nvPr>
            <p:ph type="subTitle" idx="1"/>
          </p:nvPr>
        </p:nvSpPr>
        <p:spPr>
          <a:xfrm>
            <a:off x="3324575" y="2444125"/>
            <a:ext cx="53265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Authority is constructed and contextual</a:t>
            </a:r>
            <a:endParaRPr sz="2000"/>
          </a:p>
        </p:txBody>
      </p:sp>
      <p:sp>
        <p:nvSpPr>
          <p:cNvPr id="204" name="Google Shape;204;p41"/>
          <p:cNvSpPr txBox="1">
            <a:spLocks noGrp="1"/>
          </p:cNvSpPr>
          <p:nvPr>
            <p:ph type="title"/>
          </p:nvPr>
        </p:nvSpPr>
        <p:spPr>
          <a:xfrm>
            <a:off x="938500" y="445025"/>
            <a:ext cx="74115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How can perspectives from the Framework help us think more productively about the challenges and potential of generative AI?</a:t>
            </a:r>
            <a:endParaRPr>
              <a:solidFill>
                <a:schemeClr val="lt2"/>
              </a:solidFill>
            </a:endParaRPr>
          </a:p>
          <a:p>
            <a:pPr marL="0" lvl="0" indent="0" algn="l" rtl="0">
              <a:spcBef>
                <a:spcPts val="0"/>
              </a:spcBef>
              <a:spcAft>
                <a:spcPts val="0"/>
              </a:spcAft>
              <a:buNone/>
            </a:pPr>
            <a:endParaRPr/>
          </a:p>
        </p:txBody>
      </p:sp>
      <p:cxnSp>
        <p:nvCxnSpPr>
          <p:cNvPr id="205" name="Google Shape;205;p41"/>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06" name="Google Shape;206;p41"/>
          <p:cNvSpPr txBox="1">
            <a:spLocks noGrp="1"/>
          </p:cNvSpPr>
          <p:nvPr>
            <p:ph type="subTitle" idx="1"/>
          </p:nvPr>
        </p:nvSpPr>
        <p:spPr>
          <a:xfrm>
            <a:off x="3324575" y="3096963"/>
            <a:ext cx="53265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Information creation as a process</a:t>
            </a:r>
            <a:endParaRPr sz="2000"/>
          </a:p>
        </p:txBody>
      </p:sp>
      <p:sp>
        <p:nvSpPr>
          <p:cNvPr id="207" name="Google Shape;207;p41"/>
          <p:cNvSpPr txBox="1">
            <a:spLocks noGrp="1"/>
          </p:cNvSpPr>
          <p:nvPr>
            <p:ph type="subTitle" idx="1"/>
          </p:nvPr>
        </p:nvSpPr>
        <p:spPr>
          <a:xfrm>
            <a:off x="3324575" y="3749825"/>
            <a:ext cx="53265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Research as inquiry</a:t>
            </a:r>
            <a:endParaRPr sz="2000"/>
          </a:p>
        </p:txBody>
      </p:sp>
      <p:pic>
        <p:nvPicPr>
          <p:cNvPr id="208" name="Google Shape;208;p41"/>
          <p:cNvPicPr preferRelativeResize="0"/>
          <p:nvPr/>
        </p:nvPicPr>
        <p:blipFill>
          <a:blip r:embed="rId3">
            <a:alphaModFix/>
          </a:blip>
          <a:stretch>
            <a:fillRect/>
          </a:stretch>
        </p:blipFill>
        <p:spPr>
          <a:xfrm>
            <a:off x="7654225" y="4635513"/>
            <a:ext cx="1364848" cy="462537"/>
          </a:xfrm>
          <a:prstGeom prst="rect">
            <a:avLst/>
          </a:prstGeom>
          <a:noFill/>
          <a:ln>
            <a:noFill/>
          </a:ln>
        </p:spPr>
      </p:pic>
      <p:sp>
        <p:nvSpPr>
          <p:cNvPr id="209" name="Google Shape;209;p41"/>
          <p:cNvSpPr txBox="1">
            <a:spLocks noGrp="1"/>
          </p:cNvSpPr>
          <p:nvPr>
            <p:ph type="subTitle" idx="1"/>
          </p:nvPr>
        </p:nvSpPr>
        <p:spPr>
          <a:xfrm>
            <a:off x="3324575" y="1902250"/>
            <a:ext cx="53265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Focus on three relevant frames:</a:t>
            </a:r>
            <a:endParaRPr sz="2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2"/>
          <p:cNvSpPr txBox="1">
            <a:spLocks noGrp="1"/>
          </p:cNvSpPr>
          <p:nvPr>
            <p:ph type="title"/>
          </p:nvPr>
        </p:nvSpPr>
        <p:spPr>
          <a:xfrm>
            <a:off x="938500" y="445025"/>
            <a:ext cx="74115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Authority is Constructed and Contextual</a:t>
            </a:r>
            <a:endParaRPr>
              <a:solidFill>
                <a:schemeClr val="lt2"/>
              </a:solidFill>
            </a:endParaRPr>
          </a:p>
          <a:p>
            <a:pPr marL="0" lvl="0" indent="0" algn="l" rtl="0">
              <a:spcBef>
                <a:spcPts val="0"/>
              </a:spcBef>
              <a:spcAft>
                <a:spcPts val="0"/>
              </a:spcAft>
              <a:buNone/>
            </a:pPr>
            <a:endParaRPr/>
          </a:p>
        </p:txBody>
      </p:sp>
      <p:cxnSp>
        <p:nvCxnSpPr>
          <p:cNvPr id="215" name="Google Shape;215;p42"/>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16" name="Google Shape;216;p42"/>
          <p:cNvSpPr txBox="1">
            <a:spLocks noGrp="1"/>
          </p:cNvSpPr>
          <p:nvPr>
            <p:ph type="body" idx="2"/>
          </p:nvPr>
        </p:nvSpPr>
        <p:spPr>
          <a:xfrm>
            <a:off x="1026200" y="1261625"/>
            <a:ext cx="7158600" cy="29643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1600"/>
              <a:t>Information resources reflect their creators’ expertise and credibility, and are evaluated based on the information need and the context in which the information will be used. Authority is constructed in that various communities may recognize different types of authority. It is contextual in that the information need may help to determine the level of authority required.</a:t>
            </a:r>
            <a:endParaRPr sz="1600"/>
          </a:p>
        </p:txBody>
      </p:sp>
      <p:pic>
        <p:nvPicPr>
          <p:cNvPr id="217" name="Google Shape;217;p42"/>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3"/>
          <p:cNvSpPr txBox="1">
            <a:spLocks noGrp="1"/>
          </p:cNvSpPr>
          <p:nvPr>
            <p:ph type="title"/>
          </p:nvPr>
        </p:nvSpPr>
        <p:spPr>
          <a:xfrm>
            <a:off x="938500" y="445025"/>
            <a:ext cx="70497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Authority is Constructed and Contextual</a:t>
            </a:r>
            <a:endParaRPr>
              <a:solidFill>
                <a:schemeClr val="lt2"/>
              </a:solidFill>
            </a:endParaRPr>
          </a:p>
          <a:p>
            <a:pPr marL="0" lvl="0" indent="0" algn="l" rtl="0">
              <a:spcBef>
                <a:spcPts val="0"/>
              </a:spcBef>
              <a:spcAft>
                <a:spcPts val="0"/>
              </a:spcAft>
              <a:buNone/>
            </a:pPr>
            <a:endParaRPr/>
          </a:p>
        </p:txBody>
      </p:sp>
      <p:cxnSp>
        <p:nvCxnSpPr>
          <p:cNvPr id="223" name="Google Shape;223;p43"/>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24" name="Google Shape;224;p43"/>
          <p:cNvSpPr txBox="1">
            <a:spLocks noGrp="1"/>
          </p:cNvSpPr>
          <p:nvPr>
            <p:ph type="body" idx="1"/>
          </p:nvPr>
        </p:nvSpPr>
        <p:spPr>
          <a:xfrm>
            <a:off x="938500" y="1386425"/>
            <a:ext cx="4098900" cy="2760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t>Challenges:</a:t>
            </a:r>
            <a:endParaRPr sz="1600"/>
          </a:p>
          <a:p>
            <a:pPr marL="457200" lvl="0" indent="-330200" algn="l" rtl="0">
              <a:lnSpc>
                <a:spcPct val="100000"/>
              </a:lnSpc>
              <a:spcBef>
                <a:spcPts val="1600"/>
              </a:spcBef>
              <a:spcAft>
                <a:spcPts val="0"/>
              </a:spcAft>
              <a:buSzPts val="1600"/>
              <a:buChar char="●"/>
            </a:pPr>
            <a:r>
              <a:rPr lang="en" sz="1600"/>
              <a:t>By presenting a “view from nowhere,” considering the viewpoint of a generative AI model is difficult.</a:t>
            </a:r>
            <a:endParaRPr sz="1600"/>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 sz="1600"/>
              <a:t>Authority of responses is presented as objective rather than constructed.</a:t>
            </a:r>
            <a:endParaRPr sz="1600"/>
          </a:p>
        </p:txBody>
      </p:sp>
      <p:sp>
        <p:nvSpPr>
          <p:cNvPr id="225" name="Google Shape;225;p43"/>
          <p:cNvSpPr txBox="1">
            <a:spLocks noGrp="1"/>
          </p:cNvSpPr>
          <p:nvPr>
            <p:ph type="body" idx="2"/>
          </p:nvPr>
        </p:nvSpPr>
        <p:spPr>
          <a:xfrm>
            <a:off x="5037400" y="1386425"/>
            <a:ext cx="3186900" cy="28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Potential:</a:t>
            </a:r>
            <a:endParaRPr sz="1600"/>
          </a:p>
          <a:p>
            <a:pPr marL="457200" lvl="0" indent="-330200" algn="l" rtl="0">
              <a:spcBef>
                <a:spcPts val="1600"/>
              </a:spcBef>
              <a:spcAft>
                <a:spcPts val="0"/>
              </a:spcAft>
              <a:buSzPts val="1600"/>
              <a:buChar char="●"/>
            </a:pPr>
            <a:r>
              <a:rPr lang="en" sz="1600"/>
              <a:t>Students can be curious about the perspective of generative AI responses.</a:t>
            </a:r>
            <a:endParaRPr sz="1600"/>
          </a:p>
          <a:p>
            <a:pPr marL="45720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t>Students can consider what other sources of information would be needed to evaluate responses. </a:t>
            </a:r>
            <a:endParaRPr sz="1600"/>
          </a:p>
        </p:txBody>
      </p:sp>
      <p:pic>
        <p:nvPicPr>
          <p:cNvPr id="226" name="Google Shape;226;p43"/>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4"/>
          <p:cNvSpPr txBox="1">
            <a:spLocks noGrp="1"/>
          </p:cNvSpPr>
          <p:nvPr>
            <p:ph type="title"/>
          </p:nvPr>
        </p:nvSpPr>
        <p:spPr>
          <a:xfrm>
            <a:off x="938500" y="445025"/>
            <a:ext cx="74115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Information Creation as a Process</a:t>
            </a:r>
            <a:endParaRPr>
              <a:solidFill>
                <a:schemeClr val="lt2"/>
              </a:solidFill>
            </a:endParaRPr>
          </a:p>
          <a:p>
            <a:pPr marL="0" lvl="0" indent="0" algn="l" rtl="0">
              <a:spcBef>
                <a:spcPts val="0"/>
              </a:spcBef>
              <a:spcAft>
                <a:spcPts val="0"/>
              </a:spcAft>
              <a:buNone/>
            </a:pPr>
            <a:endParaRPr/>
          </a:p>
        </p:txBody>
      </p:sp>
      <p:cxnSp>
        <p:nvCxnSpPr>
          <p:cNvPr id="232" name="Google Shape;232;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33" name="Google Shape;233;p44"/>
          <p:cNvSpPr txBox="1">
            <a:spLocks noGrp="1"/>
          </p:cNvSpPr>
          <p:nvPr>
            <p:ph type="body" idx="2"/>
          </p:nvPr>
        </p:nvSpPr>
        <p:spPr>
          <a:xfrm>
            <a:off x="1026200" y="1261625"/>
            <a:ext cx="6970800" cy="29643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1600"/>
              <a:t>Information in any format is produced to convey a message and is shared via a selected delivery method. The iterative processes of researching, creating, revising, and disseminating information vary, and the resulting product reflects these differences.</a:t>
            </a:r>
            <a:endParaRPr sz="1600"/>
          </a:p>
        </p:txBody>
      </p:sp>
      <p:pic>
        <p:nvPicPr>
          <p:cNvPr id="234" name="Google Shape;234;p44"/>
          <p:cNvPicPr preferRelativeResize="0"/>
          <p:nvPr/>
        </p:nvPicPr>
        <p:blipFill>
          <a:blip r:embed="rId3">
            <a:alphaModFix/>
          </a:blip>
          <a:stretch>
            <a:fillRect/>
          </a:stretch>
        </p:blipFill>
        <p:spPr>
          <a:xfrm>
            <a:off x="7654225" y="4635513"/>
            <a:ext cx="1364848" cy="462537"/>
          </a:xfrm>
          <a:prstGeom prst="rect">
            <a:avLst/>
          </a:prstGeom>
          <a:noFill/>
          <a:ln>
            <a:noFill/>
          </a:ln>
        </p:spPr>
      </p:pic>
    </p:spTree>
  </p:cSld>
  <p:clrMapOvr>
    <a:masterClrMapping/>
  </p:clrMapOvr>
</p:sld>
</file>

<file path=ppt/theme/theme1.xml><?xml version="1.0" encoding="utf-8"?>
<a:theme xmlns:a="http://schemas.openxmlformats.org/drawingml/2006/main" name="Futuristic Background by Slidesgo">
  <a:themeElements>
    <a:clrScheme name="Simple Light">
      <a:dk1>
        <a:srgbClr val="1B365D"/>
      </a:dk1>
      <a:lt1>
        <a:srgbClr val="FFFFFF"/>
      </a:lt1>
      <a:dk2>
        <a:srgbClr val="4CBCC0"/>
      </a:dk2>
      <a:lt2>
        <a:srgbClr val="FFA360"/>
      </a:lt2>
      <a:accent1>
        <a:srgbClr val="FFA360"/>
      </a:accent1>
      <a:accent2>
        <a:srgbClr val="4CBCC0"/>
      </a:accent2>
      <a:accent3>
        <a:srgbClr val="DCDDDE"/>
      </a:accent3>
      <a:accent4>
        <a:srgbClr val="FFA360"/>
      </a:accent4>
      <a:accent5>
        <a:srgbClr val="4CBCC0"/>
      </a:accent5>
      <a:accent6>
        <a:srgbClr val="1B365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1001</Words>
  <Application>Microsoft Office PowerPoint</Application>
  <PresentationFormat>On-screen Show (16:9)</PresentationFormat>
  <Paragraphs>103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Montserrat Medium</vt:lpstr>
      <vt:lpstr>Montserrat</vt:lpstr>
      <vt:lpstr>Montserrat ExtraLight</vt:lpstr>
      <vt:lpstr>Montserrat ExtraBold</vt:lpstr>
      <vt:lpstr>Arial</vt:lpstr>
      <vt:lpstr>Futuristic Background by Slidesgo</vt:lpstr>
      <vt:lpstr>GENERATIVE AI IN THE STUDENT RESEARCH PROCESS</vt:lpstr>
      <vt:lpstr>“AI is forcing higher education to ask some tough questions about what it does well.”</vt:lpstr>
      <vt:lpstr>Students Are Using Generative AI at Multiple Steps in the Research and Writing Process</vt:lpstr>
      <vt:lpstr>Challenges of Generative AI from a Librarian Perspective</vt:lpstr>
      <vt:lpstr>Association of College &amp; Research Libraries’ Framework for Information Literacy</vt:lpstr>
      <vt:lpstr>How can perspectives from the Framework help us think more productively about the challenges and potential of generative AI? </vt:lpstr>
      <vt:lpstr>Authority is Constructed and Contextual </vt:lpstr>
      <vt:lpstr>Authority is Constructed and Contextual </vt:lpstr>
      <vt:lpstr>Information Creation as a Process </vt:lpstr>
      <vt:lpstr>Information Creation as a Process  </vt:lpstr>
      <vt:lpstr>Research as Inquiry </vt:lpstr>
      <vt:lpstr>Research as Inquiry  </vt:lpstr>
      <vt:lpstr>Ideas for engaging with generative AI in the classroom based on the Frames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AI IN THE STUDENT RESEARCH PROCESS</dc:title>
  <cp:lastModifiedBy>Wink, Isaac G.</cp:lastModifiedBy>
  <cp:revision>1</cp:revision>
  <dcterms:modified xsi:type="dcterms:W3CDTF">2023-10-13T12:47:22Z</dcterms:modified>
</cp:coreProperties>
</file>